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19" r:id="rId2"/>
    <p:sldId id="521" r:id="rId3"/>
    <p:sldId id="312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546" r:id="rId29"/>
    <p:sldId id="547" r:id="rId30"/>
    <p:sldId id="520" r:id="rId31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L" initials="DIL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 autoAdjust="0"/>
    <p:restoredTop sz="94715"/>
  </p:normalViewPr>
  <p:slideViewPr>
    <p:cSldViewPr showGuides="1">
      <p:cViewPr varScale="1">
        <p:scale>
          <a:sx n="86" d="100"/>
          <a:sy n="86" d="100"/>
        </p:scale>
        <p:origin x="112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Dimitrios Linardatos" userId="a79b37c67ae7d1c2" providerId="LiveId" clId="{F63F5EF4-9CC5-0A4A-8FF3-A394642D0D4C}"/>
  </pc:docChgLst>
  <pc:docChgLst>
    <pc:chgData name="Dr. Dimitrios Linardatos" userId="a79b37c67ae7d1c2" providerId="LiveId" clId="{DB8B67AE-9251-424D-8814-2BF3DC5DB784}"/>
    <pc:docChg chg="modSld">
      <pc:chgData name="Dr. Dimitrios Linardatos" userId="a79b37c67ae7d1c2" providerId="LiveId" clId="{DB8B67AE-9251-424D-8814-2BF3DC5DB784}" dt="2019-09-18T17:45:33.164" v="2" actId="1076"/>
      <pc:docMkLst>
        <pc:docMk/>
      </pc:docMkLst>
      <pc:sldChg chg="addSp modSp">
        <pc:chgData name="Dr. Dimitrios Linardatos" userId="a79b37c67ae7d1c2" providerId="LiveId" clId="{DB8B67AE-9251-424D-8814-2BF3DC5DB784}" dt="2019-09-18T17:45:33.164" v="2" actId="1076"/>
        <pc:sldMkLst>
          <pc:docMk/>
          <pc:sldMk cId="601876768" sldId="520"/>
        </pc:sldMkLst>
        <pc:picChg chg="add mod">
          <ac:chgData name="Dr. Dimitrios Linardatos" userId="a79b37c67ae7d1c2" providerId="LiveId" clId="{DB8B67AE-9251-424D-8814-2BF3DC5DB784}" dt="2019-09-18T17:45:33.164" v="2" actId="1076"/>
          <ac:picMkLst>
            <pc:docMk/>
            <pc:sldMk cId="601876768" sldId="520"/>
            <ac:picMk id="4" creationId="{886A4B48-6D64-4F67-B4B3-740080DAAA26}"/>
          </ac:picMkLst>
        </pc:picChg>
      </pc:sldChg>
    </pc:docChg>
  </pc:docChgLst>
  <pc:docChgLst>
    <pc:chgData name="Dr. Dimitrios Linardatos" userId="a79b37c67ae7d1c2" providerId="LiveId" clId="{CFA607E7-EACD-C641-AB11-C4BD8EEA9A52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662F142C-FB7E-480E-87A4-382FA2F22818}" type="datetimeFigureOut">
              <a:rPr lang="de-DE" smtClean="0"/>
              <a:t>18.09.2019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67A8BC0C-86DA-4B3C-8BFC-7BF8EBD50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24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18.09.2019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Eigentlich ist der Vorgang nicht neu.</a:t>
            </a:r>
            <a:r>
              <a:rPr lang="de-DE" baseline="0" dirty="0"/>
              <a:t> Denken wir an das Papier: Das liegt uns auch irgendwie noch ungreifbar und </a:t>
            </a:r>
            <a:r>
              <a:rPr lang="de-DE" baseline="0" dirty="0" err="1"/>
              <a:t>unbegreifbar</a:t>
            </a:r>
            <a:r>
              <a:rPr lang="de-DE" baseline="0" dirty="0"/>
              <a:t> vor, wir fragen uns, was darin „verkörpert“ wird, und ordnen das dann dementsprechend rechtlich 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Der Vorgang bei den Tokens ist derselbe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76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Manche </a:t>
            </a:r>
            <a:r>
              <a:rPr lang="de-DE" dirty="0" err="1"/>
              <a:t>Tokenbedingungen</a:t>
            </a:r>
            <a:r>
              <a:rPr lang="de-DE" dirty="0"/>
              <a:t> sehen </a:t>
            </a:r>
            <a:r>
              <a:rPr lang="de-DE" i="1" dirty="0"/>
              <a:t>vertragliche</a:t>
            </a:r>
            <a:r>
              <a:rPr lang="de-DE" i="0" dirty="0"/>
              <a:t> Restriktionen hinsichtlich der Übertragbarkeit vor,</a:t>
            </a:r>
            <a:r>
              <a:rPr lang="de-DE" i="0" baseline="0" dirty="0"/>
              <a:t> nicht jedoch technische und damit </a:t>
            </a:r>
            <a:r>
              <a:rPr lang="de-DE" i="1" baseline="0" dirty="0"/>
              <a:t>faktische, </a:t>
            </a:r>
            <a:r>
              <a:rPr lang="de-DE" i="0" baseline="0" dirty="0"/>
              <a:t>so dass es bei der Übertragbarkeit bleibt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i="0" baseline="0" dirty="0" err="1"/>
              <a:t>Emittentenbezogene</a:t>
            </a:r>
            <a:r>
              <a:rPr lang="de-DE" i="0" baseline="0" dirty="0"/>
              <a:t> Standardisierung genügt auch deswegen, weil ja genügt, damit beispielsweise der Prospekt seine Funktion erfüllt</a:t>
            </a: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6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Handelbarkeit an einem Markt → Verkauf- und Kaufinteressen werden zusammengebracht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Transfer meint etwas Faktisches,</a:t>
            </a:r>
            <a:r>
              <a:rPr lang="de-DE" baseline="0" dirty="0"/>
              <a:t> Handelbarkeit meint die Rechtsposition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5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Bei der funktionalen</a:t>
            </a:r>
            <a:r>
              <a:rPr lang="de-DE" baseline="0" dirty="0"/>
              <a:t> Vergleichbarkeit geht es darum zu fragen, ob die Token einen regulatorischen Bedarf ähnlich den tradierten Finanzinstrumenten auslösen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aseline="0" dirty="0"/>
              <a:t>Das ist ja eigentlich der Kern des gesamten Spielchens </a:t>
            </a:r>
            <a:endParaRPr lang="de-DE" dirty="0"/>
          </a:p>
          <a:p>
            <a:r>
              <a:rPr lang="de-DE" dirty="0"/>
              <a:t>Auch § 2 Abs. 1 WpHG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20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Beachte: </a:t>
            </a:r>
            <a:r>
              <a:rPr lang="de-DE" sz="120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Kombination der </a:t>
            </a:r>
            <a:r>
              <a:rPr lang="de-DE" sz="120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Tokenfunktionen</a:t>
            </a:r>
            <a:r>
              <a:rPr lang="de-DE" sz="120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kann</a:t>
            </a:r>
            <a:r>
              <a:rPr lang="de-DE" sz="120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die Bewertung verändern</a:t>
            </a:r>
            <a:endParaRPr lang="de-D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Hängt die finanzielle Rendite des Instruments nicht hauptsächlich von den Anstrengungen anderer ab, behält der Anleger also die Kontrolle über die Unternehmung, so entsteht kein Agentur-Konflikt zwischen dem Anleger auf</a:t>
            </a:r>
            <a:r>
              <a:rPr lang="de-DE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 einen Seite und den Initiatoren des Projekts auf der anderen Seite → keine relevanten Informationsasymmetrien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Bei Currency Tokens sind keine Investitionsrisiken betroffen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Liquiditätsrisiken wie bei anderen Zahlungsmitteln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49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Zweck Prospekt: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Informierte Entscheidung ermöglichen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Informationsasymmetrien abbauen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71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Zweck Prospekt: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Informierte Entscheidung ermöglichen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Informationsasymmetrien abbauen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70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9239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6156410"/>
            <a:ext cx="2895600" cy="18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30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395536" y="6427487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idx="1" hasCustomPrompt="1"/>
          </p:nvPr>
        </p:nvSpPr>
        <p:spPr>
          <a:xfrm>
            <a:off x="395536" y="1916832"/>
            <a:ext cx="8352928" cy="4392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marR="0" indent="-4572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lvl1pPr>
            <a:lvl2pPr marL="864000" marR="0" indent="-360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lvl2pPr>
            <a:lvl3pPr marL="1152000" marR="0" indent="-288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lvl3pPr>
            <a:lvl4pPr marL="1404000" marR="0" indent="-216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1656000" marR="0" indent="-216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lvl5pPr>
          </a:lstStyle>
          <a:p>
            <a:pPr marL="457200" marR="0" lvl="0" indent="-4572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864000" marR="0" lvl="1" indent="-360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1152000" marR="0" lvl="2" indent="-288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1404000" marR="0" lvl="3" indent="-216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1656000" marR="0" lvl="4" indent="-216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584684"/>
            <a:ext cx="5767664" cy="468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051200"/>
            <a:ext cx="5767664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2921" y="6421059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95536" y="6427487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idx="10"/>
          </p:nvPr>
        </p:nvSpPr>
        <p:spPr>
          <a:xfrm>
            <a:off x="395536" y="1916832"/>
            <a:ext cx="8352928" cy="4392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92921" y="6421059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95536" y="6427487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© Dr. D. Linardatos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5" y="1983600"/>
            <a:ext cx="4100865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5536" y="2348556"/>
            <a:ext cx="4100864" cy="38887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1999" y="1983600"/>
            <a:ext cx="4100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1999" y="2348556"/>
            <a:ext cx="4100400" cy="38887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3"/>
          </p:nvPr>
        </p:nvSpPr>
        <p:spPr>
          <a:xfrm>
            <a:off x="395536" y="6427487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7692921" y="6421059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536" y="1983600"/>
            <a:ext cx="4100864" cy="4253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572000" y="1983600"/>
            <a:ext cx="4100400" cy="425371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4"/>
          </p:nvPr>
        </p:nvSpPr>
        <p:spPr>
          <a:xfrm>
            <a:off x="395536" y="6427487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692921" y="6421059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536" y="1983599"/>
            <a:ext cx="5767664" cy="41817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228184" y="1983600"/>
            <a:ext cx="2224616" cy="418170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7692921" y="6421059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5"/>
          </p:nvPr>
        </p:nvSpPr>
        <p:spPr>
          <a:xfrm>
            <a:off x="395536" y="6427487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© Dr. D. Linardatos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584684"/>
            <a:ext cx="5767664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8352928" cy="4392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95536" y="6427487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2921" y="6421059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83" y="354076"/>
            <a:ext cx="2181600" cy="9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</p:sldLayoutIdLst>
  <p:hf hdr="0" ftr="0"/>
  <p:txStyles>
    <p:titleStyle>
      <a:lvl1pPr algn="l" defTabSz="914377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377" rtl="0" eaLnBrk="1" latinLnBrk="0" hangingPunct="1">
        <a:spcBef>
          <a:spcPct val="20000"/>
        </a:spcBef>
        <a:buFont typeface="+mj-lt"/>
        <a:buAutoNum type="arabicPeriod"/>
        <a:defRPr sz="2400" b="1" kern="1200">
          <a:solidFill>
            <a:srgbClr val="003056"/>
          </a:solidFill>
          <a:latin typeface="+mn-lt"/>
          <a:ea typeface="+mn-ea"/>
          <a:cs typeface="+mn-cs"/>
        </a:defRPr>
      </a:lvl1pPr>
      <a:lvl2pPr marL="828000" indent="-360000" algn="l" defTabSz="914377" rtl="0" eaLnBrk="1" latinLnBrk="0" hangingPunct="1">
        <a:spcBef>
          <a:spcPct val="20000"/>
        </a:spcBef>
        <a:buFont typeface="+mj-lt"/>
        <a:buAutoNum type="alphaLcParenR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52000" indent="-288000" algn="l" defTabSz="914377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404000" indent="-216000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3056"/>
          </a:solidFill>
          <a:latin typeface="+mn-lt"/>
          <a:ea typeface="+mn-ea"/>
          <a:cs typeface="+mn-cs"/>
        </a:defRPr>
      </a:lvl4pPr>
      <a:lvl5pPr marL="1656000" indent="-216000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1214" y="6062816"/>
            <a:ext cx="3179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3056"/>
                </a:solidFill>
              </a:rPr>
              <a:t>Dr. Dimitrios Linardatos</a:t>
            </a:r>
            <a:r>
              <a:rPr lang="de-DE" sz="1200" dirty="0">
                <a:solidFill>
                  <a:srgbClr val="003056"/>
                </a:solidFill>
              </a:rPr>
              <a:t>  Akademischer Rat </a:t>
            </a:r>
            <a:r>
              <a:rPr lang="de-DE" sz="1200" dirty="0" err="1">
                <a:solidFill>
                  <a:srgbClr val="003056"/>
                </a:solidFill>
              </a:rPr>
              <a:t>a.Z</a:t>
            </a:r>
            <a:r>
              <a:rPr lang="de-DE" sz="1200" dirty="0">
                <a:solidFill>
                  <a:srgbClr val="003056"/>
                </a:solidFill>
              </a:rPr>
              <a:t>.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4A496DC-C439-E046-BB02-86CC2B14F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904224" cy="468000"/>
          </a:xfrm>
        </p:spPr>
        <p:txBody>
          <a:bodyPr/>
          <a:lstStyle/>
          <a:p>
            <a:r>
              <a:rPr lang="de-DE" sz="2800" dirty="0"/>
              <a:t>Von Robo Advisor und Security Tokens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A39D51B2-8745-7E4F-91EA-E6E494124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00" y="1484784"/>
            <a:ext cx="8136472" cy="396000"/>
          </a:xfrm>
        </p:spPr>
        <p:txBody>
          <a:bodyPr/>
          <a:lstStyle/>
          <a:p>
            <a:r>
              <a:rPr lang="de-DE" sz="1800" dirty="0"/>
              <a:t>zur Digitalisierung von Wertpapiergeschäften</a:t>
            </a:r>
            <a:endParaRPr lang="de-DE" sz="1600" dirty="0"/>
          </a:p>
          <a:p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681214" y="537321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3056"/>
                </a:solidFill>
              </a:rPr>
              <a:t>2. ZInsO-</a:t>
            </a:r>
            <a:r>
              <a:rPr lang="de-DE" sz="1200" b="1" dirty="0" err="1">
                <a:solidFill>
                  <a:srgbClr val="003056"/>
                </a:solidFill>
              </a:rPr>
              <a:t>Praktikertagung</a:t>
            </a:r>
            <a:endParaRPr lang="de-DE" sz="1200" b="1" dirty="0">
              <a:solidFill>
                <a:srgbClr val="003056"/>
              </a:solidFill>
            </a:endParaRPr>
          </a:p>
          <a:p>
            <a:r>
              <a:rPr lang="de-DE" sz="1200" dirty="0">
                <a:solidFill>
                  <a:srgbClr val="003056"/>
                </a:solidFill>
              </a:rPr>
              <a:t>Bonn, 24. September 2019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D8F49B1-E2F8-47C9-8F5D-4EAB2956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59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Anlageberatung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051200"/>
            <a:ext cx="6336704" cy="396000"/>
          </a:xfrm>
        </p:spPr>
        <p:txBody>
          <a:bodyPr/>
          <a:lstStyle/>
          <a:p>
            <a:r>
              <a:rPr lang="de-DE" dirty="0"/>
              <a:t>Kriterien BaFin (Schreiben vom 7.4.2016)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Anlageberatung (+)</a:t>
            </a:r>
            <a:r>
              <a:rPr lang="de-DE" sz="2200" b="0" dirty="0"/>
              <a:t>, wenn Berater ein Finanzinstrument unter Angabe der Kennung konkret benennt (zB ISIN)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Anlageberatung (</a:t>
            </a:r>
            <a:r>
              <a:rPr lang="de-DE" sz="2200" dirty="0">
                <a:sym typeface="Symbol" panose="05050102010706020507" pitchFamily="18" charset="2"/>
              </a:rPr>
              <a:t>)</a:t>
            </a:r>
            <a:r>
              <a:rPr lang="de-DE" sz="2200" b="0" dirty="0">
                <a:sym typeface="Symbol" panose="05050102010706020507" pitchFamily="18" charset="2"/>
              </a:rPr>
              <a:t>, wenn Anbieter nur abstrakt Portfoliostruktur vorschlägt oder nur Anlageklassen (zB „Aktien“, „Anleihen“ etc.) oder Branchen („Technologie“) nennt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2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b="0" dirty="0">
                <a:sym typeface="Symbol" panose="05050102010706020507" pitchFamily="18" charset="2"/>
              </a:rPr>
              <a:t>Bekanntgabe über Informationsverbreitungskanäle/Öffentlichkeit als Adressat genügen nicht (zB Ratschläge in Presse)</a:t>
            </a:r>
            <a:endParaRPr lang="de-DE" sz="2200" b="0" dirty="0"/>
          </a:p>
        </p:txBody>
      </p:sp>
    </p:spTree>
    <p:extLst>
      <p:ext uri="{BB962C8B-B14F-4D97-AF65-F5344CB8AC3E}">
        <p14:creationId xmlns:p14="http://schemas.microsoft.com/office/powerpoint/2010/main" val="273618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Anlageberatung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Entstehung des Vertrauenstatbestandes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lvl="1" indent="-342900" fontAlgn="base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200" dirty="0"/>
              <a:t>Es werden </a:t>
            </a:r>
            <a:r>
              <a:rPr lang="de-DE" altLang="de-DE" sz="2200" b="1" dirty="0"/>
              <a:t>detaillierte Kundeninformationen </a:t>
            </a:r>
            <a:r>
              <a:rPr lang="de-DE" altLang="de-DE" sz="2200" dirty="0"/>
              <a:t>zu den persönlichen und wirtschaftlichen Verhältnissen </a:t>
            </a:r>
            <a:r>
              <a:rPr lang="de-DE" altLang="de-DE" sz="2200" b="1" dirty="0"/>
              <a:t>abgefragt</a:t>
            </a:r>
          </a:p>
          <a:p>
            <a:pPr lvl="1" fontAlgn="base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/>
              <a:t>Nicht bloß allgemeine Informationen (zB Anlagesumme, Dauer der Anlage, generell-abstrakte Risikobereitschaft etc.)</a:t>
            </a:r>
          </a:p>
          <a:p>
            <a:pPr marL="342900" lvl="1" indent="-342900" fontAlgn="base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200" dirty="0"/>
              <a:t>Es entsteht der </a:t>
            </a:r>
            <a:r>
              <a:rPr lang="de-DE" altLang="de-DE" sz="2200" u="sng" dirty="0"/>
              <a:t>Eindruck</a:t>
            </a:r>
            <a:r>
              <a:rPr lang="de-DE" altLang="de-DE" sz="2200" dirty="0"/>
              <a:t> (!), jene Informationen würden </a:t>
            </a:r>
            <a:r>
              <a:rPr lang="de-DE" altLang="de-DE" sz="2200" b="1" dirty="0"/>
              <a:t>verwendet</a:t>
            </a:r>
            <a:r>
              <a:rPr lang="de-DE" altLang="de-DE" sz="2200" dirty="0"/>
              <a:t> werden, um die passende Anlage zu ermitteln</a:t>
            </a:r>
          </a:p>
          <a:p>
            <a:pPr marL="342900" lvl="1" indent="-342900" fontAlgn="base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200" dirty="0"/>
              <a:t>Kunde muss nur den </a:t>
            </a:r>
            <a:r>
              <a:rPr lang="de-DE" altLang="de-DE" sz="2200" u="sng" dirty="0"/>
              <a:t>Eindruck</a:t>
            </a:r>
            <a:r>
              <a:rPr lang="de-DE" altLang="de-DE" sz="2200" dirty="0"/>
              <a:t> haben, Fragen, Antworten und Resultate seien durch seine Angaben </a:t>
            </a:r>
            <a:r>
              <a:rPr lang="de-DE" altLang="de-DE" sz="2200" b="1" dirty="0"/>
              <a:t>beeinflussbar</a:t>
            </a:r>
            <a:endParaRPr lang="de-DE" altLang="de-DE" dirty="0"/>
          </a:p>
          <a:p>
            <a:pPr marL="342900" lvl="1" indent="-342900" fontAlgn="base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200" dirty="0"/>
              <a:t>Interaktive Kundenexploration (zB Chatbot, </a:t>
            </a:r>
            <a:r>
              <a:rPr lang="de-DE" altLang="de-DE" sz="2200" dirty="0" err="1"/>
              <a:t>VideoChat</a:t>
            </a:r>
            <a:r>
              <a:rPr lang="de-DE" altLang="de-DE" sz="2200" dirty="0"/>
              <a:t> etc.) durch Frage/Antwort-Spiel kann Eindruck verstärken</a:t>
            </a:r>
          </a:p>
        </p:txBody>
      </p:sp>
    </p:spTree>
    <p:extLst>
      <p:ext uri="{BB962C8B-B14F-4D97-AF65-F5344CB8AC3E}">
        <p14:creationId xmlns:p14="http://schemas.microsoft.com/office/powerpoint/2010/main" val="145283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Anlageberatung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Zerstörung des Vertrauenstatbestandes?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Entstehung des Vertrauenstatbestandes kann nicht anhand von Disclaimern verhindert werden </a:t>
            </a:r>
            <a:r>
              <a:rPr lang="de-DE" sz="2000" b="0" dirty="0"/>
              <a:t>(</a:t>
            </a:r>
            <a:r>
              <a:rPr lang="de-DE" altLang="de-DE" sz="2000" b="0" i="1" dirty="0"/>
              <a:t>Möslein/Lordt</a:t>
            </a:r>
            <a:r>
              <a:rPr lang="de-DE" altLang="de-DE" sz="2000" b="0" dirty="0"/>
              <a:t> ZIP 2017, 793, 795; </a:t>
            </a:r>
            <a:r>
              <a:rPr lang="de-DE" altLang="de-DE" sz="2000" b="0" i="1" dirty="0"/>
              <a:t>Oppenheim/Lange-Hausstein</a:t>
            </a:r>
            <a:r>
              <a:rPr lang="de-DE" altLang="de-DE" sz="2000" b="0" dirty="0"/>
              <a:t> WM 2016, 1966, 1969)</a:t>
            </a:r>
            <a:r>
              <a:rPr lang="de-DE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AGB-rechtliche Wirksamkeit zweifelhaft (§§ 307 Abs. 2, 309 Nr. 7b BGB)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Einwand des widersprüchlichen Verhaltens (§ 242 BGB) droht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Entscheidend muss bleiben, was der Kunde tatsächlich annehmen durfte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Situation nicht vergleichbar mit den </a:t>
            </a:r>
            <a:r>
              <a:rPr lang="de-DE" dirty="0" err="1"/>
              <a:t>Execution</a:t>
            </a:r>
            <a:r>
              <a:rPr lang="de-DE" dirty="0"/>
              <a:t>-</a:t>
            </a:r>
            <a:r>
              <a:rPr lang="de-DE" dirty="0" err="1"/>
              <a:t>Only</a:t>
            </a:r>
            <a:r>
              <a:rPr lang="de-DE" dirty="0"/>
              <a:t>-Diensten der Discount-Broker </a:t>
            </a:r>
            <a:r>
              <a:rPr lang="de-DE" sz="2000" b="0" dirty="0"/>
              <a:t>(dazu BGH BKR 2014, 203)</a:t>
            </a:r>
          </a:p>
        </p:txBody>
      </p:sp>
    </p:spTree>
    <p:extLst>
      <p:ext uri="{BB962C8B-B14F-4D97-AF65-F5344CB8AC3E}">
        <p14:creationId xmlns:p14="http://schemas.microsoft.com/office/powerpoint/2010/main" val="246365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Anlageberatung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Vertriebsgrenzen aus Sicht der </a:t>
            </a:r>
            <a:r>
              <a:rPr lang="de-DE" dirty="0" err="1"/>
              <a:t>Rspr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Es können keine komplex strukturierten Finanzinstrumente (zB Derivate) automatisiert und digital vertrieben werden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Grund: Berater muss sicherstellen, dass der Kunde denselben Wissensstand erreicht wie der Berater selbst (s. BGH NJW 2011, 1949 ff. [2. Leitsatz])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Angemessenes „</a:t>
            </a:r>
            <a:r>
              <a:rPr lang="de-DE" dirty="0" err="1"/>
              <a:t>Aufschlauen</a:t>
            </a:r>
            <a:r>
              <a:rPr lang="de-DE" dirty="0"/>
              <a:t>“ des Kunden ist ohne umfassende Rückfragemöglichkeit (auf beiden Seiten!) kaum denkbar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Von der BGH-Rechtsprechung erfasst sind zB </a:t>
            </a:r>
            <a:r>
              <a:rPr lang="de-DE" i="1" dirty="0" err="1"/>
              <a:t>swaps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22176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ICOs und STOs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349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Blockchain und Wertpapier- bzw. </a:t>
            </a:r>
            <a:r>
              <a:rPr lang="de-DE" dirty="0" err="1"/>
              <a:t>Tokentransaktionen</a:t>
            </a:r>
            <a:r>
              <a:rPr lang="de-DE" dirty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539552" y="1750284"/>
            <a:ext cx="3956848" cy="3597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marR="0" indent="-4572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864000" marR="0" indent="-360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52000" marR="0" indent="-288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404000" marR="0" indent="-216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1656000" marR="0" indent="-21600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u="sng" dirty="0"/>
              <a:t>Reines Abwicklungssystem</a:t>
            </a:r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539552" y="2115240"/>
            <a:ext cx="3956848" cy="347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Abbau von Intermediären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→ „</a:t>
            </a:r>
            <a:r>
              <a:rPr lang="de-DE" sz="2200" dirty="0">
                <a:solidFill>
                  <a:srgbClr val="C00000"/>
                </a:solidFill>
              </a:rPr>
              <a:t>Prozesskettenverkürzung</a:t>
            </a:r>
            <a:r>
              <a:rPr lang="de-DE" sz="2200" dirty="0"/>
              <a:t>“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Direkte Abwicklung zw. dem Emittenten und dem Anleger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3056"/>
                </a:solidFill>
              </a:rPr>
              <a:t>„Echtzeittransaktionen“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Eintrag in das Kontobuch =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3056"/>
                </a:solidFill>
              </a:rPr>
              <a:t>Handelsabschluss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3056"/>
                </a:solidFill>
              </a:rPr>
              <a:t>Clearing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3056"/>
                </a:solidFill>
              </a:rPr>
              <a:t>Settlement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3056"/>
                </a:solidFill>
              </a:rPr>
              <a:t>fälschungssichere Buchhaltung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Erhöhte Transparenz, Effizienz, Resilienz, Unabhängigkeit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4645025" y="1750284"/>
            <a:ext cx="3961024" cy="359716"/>
          </a:xfrm>
          <a:prstGeom prst="rect">
            <a:avLst/>
          </a:prstGeom>
        </p:spPr>
        <p:txBody>
          <a:bodyPr/>
          <a:lstStyle>
            <a:lvl1pPr marL="457200" indent="-457200" algn="l" defTabSz="914377" rtl="0" eaLnBrk="1" latinLnBrk="0" hangingPunct="1">
              <a:spcBef>
                <a:spcPct val="20000"/>
              </a:spcBef>
              <a:buFont typeface="+mj-lt"/>
              <a:buAutoNum type="arabicPeriod"/>
              <a:defRPr sz="24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914377" rtl="0" eaLnBrk="1" latinLnBrk="0" hangingPunct="1">
              <a:spcBef>
                <a:spcPct val="20000"/>
              </a:spcBef>
              <a:buFont typeface="+mj-lt"/>
              <a:buAutoNum type="alphaLcParenR"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52000" indent="-288000" algn="l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404000" indent="-21600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u="sng" dirty="0"/>
              <a:t>Ganzheitliches Ökosystem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>
          <a:xfrm>
            <a:off x="4496400" y="2115240"/>
            <a:ext cx="4109649" cy="3474000"/>
          </a:xfrm>
          <a:prstGeom prst="rect">
            <a:avLst/>
          </a:prstGeom>
        </p:spPr>
        <p:txBody>
          <a:bodyPr/>
          <a:lstStyle>
            <a:lvl1pPr marL="457200" indent="-457200" algn="l" defTabSz="914377" rtl="0" eaLnBrk="1" latinLnBrk="0" hangingPunct="1">
              <a:spcBef>
                <a:spcPct val="20000"/>
              </a:spcBef>
              <a:buFont typeface="+mj-lt"/>
              <a:buAutoNum type="arabicPeriod"/>
              <a:defRPr sz="24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914377" rtl="0" eaLnBrk="1" latinLnBrk="0" hangingPunct="1">
              <a:spcBef>
                <a:spcPct val="20000"/>
              </a:spcBef>
              <a:buFont typeface="+mj-lt"/>
              <a:buAutoNum type="alphaLcParenR"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52000" indent="-288000" algn="l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404000" indent="-21600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b="0" dirty="0"/>
              <a:t>Ökosystem für Emission und Transaktion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/>
              <a:t>Technische Basis für Schaffung, Emittierung und Übertragung des Wertpapiers (Token)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200" b="0" dirty="0"/>
              <a:t>→ „</a:t>
            </a:r>
            <a:r>
              <a:rPr lang="de-DE" sz="2200" b="0" dirty="0">
                <a:solidFill>
                  <a:srgbClr val="C00000"/>
                </a:solidFill>
              </a:rPr>
              <a:t>Wertschöpfungsnetzwerk</a:t>
            </a:r>
            <a:r>
              <a:rPr lang="de-DE" sz="2200" b="0" dirty="0"/>
              <a:t>“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b="0" dirty="0"/>
              <a:t>Verwaltung d. </a:t>
            </a:r>
            <a:r>
              <a:rPr lang="de-DE" sz="2200" b="0" dirty="0" err="1"/>
              <a:t>Invest</a:t>
            </a:r>
            <a:r>
              <a:rPr lang="de-DE" sz="2200" b="0" dirty="0"/>
              <a:t>.-Projekts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b="0" dirty="0"/>
              <a:t>Erfüllung von gesetzlichen (Melde-/Berichts-)Pflichten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b="0" dirty="0"/>
              <a:t>Sonstige Zahlungsabwicklung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/>
              <a:t>Z.B. Auszahlung Dividenden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b="0" dirty="0"/>
              <a:t>Ausübung der Stimmrechte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b="0" dirty="0"/>
              <a:t>Dokumentation (s. nebenan)</a:t>
            </a:r>
          </a:p>
        </p:txBody>
      </p:sp>
    </p:spTree>
    <p:extLst>
      <p:ext uri="{BB962C8B-B14F-4D97-AF65-F5344CB8AC3E}">
        <p14:creationId xmlns:p14="http://schemas.microsoft.com/office/powerpoint/2010/main" val="318427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Blockchain und Transaktionen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Reines Abwicklungssystem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cxnSp>
        <p:nvCxnSpPr>
          <p:cNvPr id="7" name="Gerader Verbinder 6"/>
          <p:cNvCxnSpPr/>
          <p:nvPr/>
        </p:nvCxnSpPr>
        <p:spPr>
          <a:xfrm flipH="1">
            <a:off x="3486238" y="3271209"/>
            <a:ext cx="2810298" cy="1572118"/>
          </a:xfrm>
          <a:prstGeom prst="line">
            <a:avLst/>
          </a:prstGeom>
          <a:ln w="1905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>
            <a:stCxn id="16" idx="3"/>
          </p:cNvCxnSpPr>
          <p:nvPr/>
        </p:nvCxnSpPr>
        <p:spPr>
          <a:xfrm>
            <a:off x="3139280" y="3332584"/>
            <a:ext cx="2986864" cy="1700291"/>
          </a:xfrm>
          <a:prstGeom prst="line">
            <a:avLst/>
          </a:prstGeom>
          <a:ln w="1905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041577" y="4066777"/>
            <a:ext cx="1325095" cy="30777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Vertragsschluss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Bogen 9"/>
          <p:cNvSpPr/>
          <p:nvPr/>
        </p:nvSpPr>
        <p:spPr>
          <a:xfrm rot="4900795">
            <a:off x="2056309" y="4730702"/>
            <a:ext cx="879783" cy="940121"/>
          </a:xfrm>
          <a:prstGeom prst="arc">
            <a:avLst>
              <a:gd name="adj1" fmla="val 17015481"/>
              <a:gd name="adj2" fmla="val 2202531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39496" y="1772816"/>
            <a:ext cx="8280920" cy="4869480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69104" y="3895045"/>
            <a:ext cx="158417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Käufer</a:t>
            </a: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62945" y="3895045"/>
            <a:ext cx="158417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Verkäufer</a:t>
            </a: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492936" y="2823290"/>
            <a:ext cx="843463" cy="686714"/>
            <a:chOff x="2991336" y="2191878"/>
            <a:chExt cx="770294" cy="720077"/>
          </a:xfrm>
        </p:grpSpPr>
        <p:sp>
          <p:nvSpPr>
            <p:cNvPr id="15" name="Textfeld 14"/>
            <p:cNvSpPr txBox="1"/>
            <p:nvPr/>
          </p:nvSpPr>
          <p:spPr>
            <a:xfrm>
              <a:off x="2991336" y="2191878"/>
              <a:ext cx="360040" cy="54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200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€</a:t>
              </a:r>
              <a:endParaRPr lang="de-DE" sz="1800" dirty="0">
                <a:solidFill>
                  <a:schemeClr val="bg1">
                    <a:lumMod val="65000"/>
                  </a:schemeClr>
                </a:solidFill>
                <a:latin typeface="Calibri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221570" y="2539875"/>
              <a:ext cx="360040" cy="37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€</a:t>
              </a:r>
              <a:endParaRPr lang="de-DE" sz="1200" dirty="0">
                <a:solidFill>
                  <a:schemeClr val="bg1">
                    <a:lumMod val="65000"/>
                  </a:schemeClr>
                </a:solidFill>
                <a:latin typeface="Calibri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401590" y="2333793"/>
              <a:ext cx="360040" cy="37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€</a:t>
              </a:r>
              <a:endParaRPr lang="de-DE" sz="1200" dirty="0">
                <a:solidFill>
                  <a:schemeClr val="bg1">
                    <a:lumMod val="65000"/>
                  </a:schemeClr>
                </a:solidFill>
                <a:latin typeface="Calibri"/>
              </a:endParaRPr>
            </a:p>
          </p:txBody>
        </p:sp>
      </p:grpSp>
      <p:cxnSp>
        <p:nvCxnSpPr>
          <p:cNvPr id="18" name="Gerader Verbinder 17"/>
          <p:cNvCxnSpPr>
            <a:stCxn id="12" idx="3"/>
            <a:endCxn id="13" idx="1"/>
          </p:cNvCxnSpPr>
          <p:nvPr/>
        </p:nvCxnSpPr>
        <p:spPr>
          <a:xfrm>
            <a:off x="1853280" y="4095100"/>
            <a:ext cx="5409665" cy="0"/>
          </a:xfrm>
          <a:prstGeom prst="line">
            <a:avLst/>
          </a:prstGeom>
          <a:noFill/>
          <a:ln w="28575" cap="flat" cmpd="sng" algn="ctr">
            <a:solidFill>
              <a:srgbClr val="003056"/>
            </a:solidFill>
            <a:prstDash val="dash"/>
            <a:headEnd type="arrow" w="med" len="med"/>
            <a:tailEnd type="arrow" w="med" len="med"/>
          </a:ln>
          <a:effectLst/>
        </p:spPr>
      </p:cxn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10" y="2989384"/>
            <a:ext cx="907696" cy="563650"/>
          </a:xfrm>
          <a:prstGeom prst="rect">
            <a:avLst/>
          </a:prstGeom>
          <a:solidFill>
            <a:schemeClr val="accent1"/>
          </a:solidFill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0" name="Textfeld 19"/>
          <p:cNvSpPr txBox="1"/>
          <p:nvPr/>
        </p:nvSpPr>
        <p:spPr>
          <a:xfrm>
            <a:off x="802974" y="2599846"/>
            <a:ext cx="168996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Verrechnungskonto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588224" y="2582261"/>
            <a:ext cx="168996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Depot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876256" y="5170047"/>
            <a:ext cx="168996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Verrechnungskonto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77781" y="5219236"/>
            <a:ext cx="168996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Depot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68" y="3834741"/>
            <a:ext cx="1008112" cy="602371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5" name="Gruppieren 24"/>
          <p:cNvGrpSpPr/>
          <p:nvPr/>
        </p:nvGrpSpPr>
        <p:grpSpPr>
          <a:xfrm>
            <a:off x="2233516" y="2788788"/>
            <a:ext cx="876073" cy="660901"/>
            <a:chOff x="2991336" y="2191878"/>
            <a:chExt cx="770294" cy="720077"/>
          </a:xfrm>
        </p:grpSpPr>
        <p:sp>
          <p:nvSpPr>
            <p:cNvPr id="26" name="Textfeld 25"/>
            <p:cNvSpPr txBox="1"/>
            <p:nvPr/>
          </p:nvSpPr>
          <p:spPr>
            <a:xfrm>
              <a:off x="2991336" y="2191878"/>
              <a:ext cx="360040" cy="54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200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€</a:t>
              </a:r>
              <a:endParaRPr lang="de-DE" sz="1800" dirty="0">
                <a:solidFill>
                  <a:schemeClr val="bg1">
                    <a:lumMod val="65000"/>
                  </a:schemeClr>
                </a:solidFill>
                <a:latin typeface="Calibri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221570" y="2539875"/>
              <a:ext cx="360040" cy="37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€</a:t>
              </a:r>
              <a:endParaRPr lang="de-DE" sz="1200" dirty="0">
                <a:solidFill>
                  <a:schemeClr val="bg1">
                    <a:lumMod val="65000"/>
                  </a:schemeClr>
                </a:solidFill>
                <a:latin typeface="Calibri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401590" y="2333793"/>
              <a:ext cx="360040" cy="37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€</a:t>
              </a:r>
              <a:endParaRPr lang="de-DE" sz="1200" dirty="0">
                <a:solidFill>
                  <a:schemeClr val="bg1">
                    <a:lumMod val="65000"/>
                  </a:schemeClr>
                </a:solidFill>
                <a:latin typeface="Calibri"/>
              </a:endParaRPr>
            </a:p>
          </p:txBody>
        </p:sp>
      </p:grpSp>
      <p:pic>
        <p:nvPicPr>
          <p:cNvPr id="29" name="Grafi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13" y="1539208"/>
            <a:ext cx="1672679" cy="63568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0" name="Textfeld 29"/>
          <p:cNvSpPr txBox="1"/>
          <p:nvPr/>
        </p:nvSpPr>
        <p:spPr>
          <a:xfrm>
            <a:off x="3574503" y="210752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solidFill>
                  <a:prstClr val="black"/>
                </a:solidFill>
                <a:latin typeface="Calibri"/>
              </a:rPr>
              <a:t>Blockchain</a:t>
            </a:r>
            <a:endParaRPr lang="de-DE" sz="1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1" name="Gerade Verbindung mit Pfeil 30"/>
          <p:cNvCxnSpPr>
            <a:stCxn id="30" idx="2"/>
          </p:cNvCxnSpPr>
          <p:nvPr/>
        </p:nvCxnSpPr>
        <p:spPr>
          <a:xfrm>
            <a:off x="4654623" y="2446077"/>
            <a:ext cx="0" cy="1314915"/>
          </a:xfrm>
          <a:prstGeom prst="straightConnector1">
            <a:avLst/>
          </a:prstGeom>
          <a:noFill/>
          <a:ln w="57150" cap="flat" cmpd="sng" algn="ctr">
            <a:solidFill>
              <a:srgbClr val="003056"/>
            </a:solidFill>
            <a:prstDash val="solid"/>
            <a:tailEnd type="triangle"/>
          </a:ln>
          <a:effectLst/>
        </p:spPr>
      </p:cxnSp>
      <p:pic>
        <p:nvPicPr>
          <p:cNvPr id="32" name="Grafi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77" y="2835134"/>
            <a:ext cx="295059" cy="339661"/>
          </a:xfrm>
          <a:prstGeom prst="rect">
            <a:avLst/>
          </a:prstGeom>
        </p:spPr>
      </p:pic>
      <p:grpSp>
        <p:nvGrpSpPr>
          <p:cNvPr id="33" name="Gruppieren 32"/>
          <p:cNvGrpSpPr/>
          <p:nvPr/>
        </p:nvGrpSpPr>
        <p:grpSpPr>
          <a:xfrm>
            <a:off x="6011832" y="5032875"/>
            <a:ext cx="998943" cy="774323"/>
            <a:chOff x="2991336" y="2191878"/>
            <a:chExt cx="770294" cy="720077"/>
          </a:xfrm>
        </p:grpSpPr>
        <p:sp>
          <p:nvSpPr>
            <p:cNvPr id="34" name="Textfeld 33"/>
            <p:cNvSpPr txBox="1"/>
            <p:nvPr/>
          </p:nvSpPr>
          <p:spPr>
            <a:xfrm>
              <a:off x="2991336" y="2191878"/>
              <a:ext cx="360040" cy="54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200" dirty="0">
                  <a:solidFill>
                    <a:srgbClr val="00B050"/>
                  </a:solidFill>
                  <a:latin typeface="Calibri"/>
                </a:rPr>
                <a:t>€</a:t>
              </a:r>
              <a:endParaRPr lang="de-DE" sz="1800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3221570" y="2539875"/>
              <a:ext cx="360040" cy="37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solidFill>
                    <a:srgbClr val="00B050"/>
                  </a:solidFill>
                  <a:latin typeface="Calibri"/>
                </a:rPr>
                <a:t>€</a:t>
              </a:r>
              <a:endParaRPr lang="de-DE" sz="1200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3401590" y="2333793"/>
              <a:ext cx="360040" cy="37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solidFill>
                    <a:srgbClr val="00B050"/>
                  </a:solidFill>
                  <a:latin typeface="Calibri"/>
                </a:rPr>
                <a:t>€</a:t>
              </a:r>
              <a:endParaRPr lang="de-DE" sz="1200" dirty="0">
                <a:solidFill>
                  <a:srgbClr val="00B050"/>
                </a:solidFill>
                <a:latin typeface="Calibri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233130" y="4915463"/>
            <a:ext cx="595145" cy="607546"/>
            <a:chOff x="2991336" y="2191878"/>
            <a:chExt cx="770294" cy="761335"/>
          </a:xfrm>
        </p:grpSpPr>
        <p:sp>
          <p:nvSpPr>
            <p:cNvPr id="38" name="Textfeld 37"/>
            <p:cNvSpPr txBox="1"/>
            <p:nvPr/>
          </p:nvSpPr>
          <p:spPr>
            <a:xfrm>
              <a:off x="2991336" y="2191878"/>
              <a:ext cx="360040" cy="54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200" dirty="0">
                  <a:solidFill>
                    <a:srgbClr val="00B050"/>
                  </a:solidFill>
                  <a:latin typeface="Calibri"/>
                </a:rPr>
                <a:t>€</a:t>
              </a:r>
              <a:endParaRPr lang="de-DE" sz="1800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3221570" y="2539875"/>
              <a:ext cx="360040" cy="37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solidFill>
                    <a:srgbClr val="00B050"/>
                  </a:solidFill>
                  <a:latin typeface="Calibri"/>
                </a:rPr>
                <a:t>€</a:t>
              </a:r>
              <a:endParaRPr lang="de-DE" sz="1200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3489465" y="2474735"/>
              <a:ext cx="272165" cy="478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solidFill>
                    <a:srgbClr val="00B050"/>
                  </a:solidFill>
                  <a:latin typeface="Calibri"/>
                </a:rPr>
                <a:t>€</a:t>
              </a:r>
              <a:endParaRPr lang="de-DE" sz="1200" dirty="0">
                <a:solidFill>
                  <a:srgbClr val="00B050"/>
                </a:solidFill>
                <a:latin typeface="Calibri"/>
              </a:endParaRPr>
            </a:p>
          </p:txBody>
        </p:sp>
      </p:grpSp>
      <p:pic>
        <p:nvPicPr>
          <p:cNvPr id="41" name="Grafik 4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03" y="4615640"/>
            <a:ext cx="907696" cy="56365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28" y="5448772"/>
            <a:ext cx="515484" cy="308014"/>
          </a:xfrm>
          <a:prstGeom prst="rect">
            <a:avLst/>
          </a:prstGeom>
          <a:effectLst>
            <a:softEdge rad="0"/>
          </a:effectLst>
        </p:spPr>
      </p:pic>
      <p:sp>
        <p:nvSpPr>
          <p:cNvPr id="43" name="Textfeld 42"/>
          <p:cNvSpPr txBox="1"/>
          <p:nvPr/>
        </p:nvSpPr>
        <p:spPr>
          <a:xfrm>
            <a:off x="2791511" y="5792080"/>
            <a:ext cx="96900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A7D7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Dividende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03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Blockchain/Wertpapiertransaktion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Ganzheitliches Ökosystem </a:t>
            </a:r>
            <a:r>
              <a:rPr lang="de-DE" sz="1800" dirty="0"/>
              <a:t>(Beispiel allgemein)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06770" y="3784197"/>
            <a:ext cx="129112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1200" kern="0" dirty="0">
                <a:solidFill>
                  <a:prstClr val="black"/>
                </a:solidFill>
              </a:rPr>
              <a:t>Nutzungs-/ Zugangsrecht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06770" y="4245012"/>
            <a:ext cx="129112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1200" kern="0" dirty="0">
                <a:solidFill>
                  <a:prstClr val="black"/>
                </a:solidFill>
              </a:rPr>
              <a:t>und/oder Residualerlös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1907704" y="4221088"/>
            <a:ext cx="5139751" cy="17468"/>
          </a:xfrm>
          <a:prstGeom prst="straightConnector1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609474" y="3110762"/>
            <a:ext cx="26422" cy="233132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2195736" y="3110762"/>
            <a:ext cx="0" cy="23313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39496" y="1772816"/>
            <a:ext cx="8280920" cy="4869480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30" y="4030419"/>
            <a:ext cx="668553" cy="41925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21" y="1539208"/>
            <a:ext cx="1672679" cy="63568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5" name="Textfeld 14"/>
          <p:cNvSpPr txBox="1"/>
          <p:nvPr/>
        </p:nvSpPr>
        <p:spPr>
          <a:xfrm>
            <a:off x="1778530" y="2680448"/>
            <a:ext cx="570425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Investor</a:t>
            </a:r>
            <a:r>
              <a:rPr kumimoji="0" lang="de-DE" sz="20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/ Kapitalgeber</a:t>
            </a: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78530" y="5472293"/>
            <a:ext cx="570425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2000" kern="0" dirty="0">
                <a:solidFill>
                  <a:prstClr val="black"/>
                </a:solidFill>
              </a:rPr>
              <a:t>Emittenten / Initiatoren</a:t>
            </a: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25491" y="4030419"/>
            <a:ext cx="9653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kern="0" dirty="0">
                <a:solidFill>
                  <a:prstClr val="black"/>
                </a:solidFill>
              </a:rPr>
              <a:t>Geld</a:t>
            </a: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065385" y="3916415"/>
            <a:ext cx="199005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kern="0" dirty="0">
                <a:solidFill>
                  <a:prstClr val="black"/>
                </a:solidFill>
              </a:rPr>
              <a:t>Projekt /</a:t>
            </a:r>
          </a:p>
          <a:p>
            <a:pPr lvl="0" algn="ctr">
              <a:defRPr/>
            </a:pPr>
            <a:r>
              <a:rPr kumimoji="0" lang="de-DE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Kapitalbeschaffung</a:t>
            </a:r>
            <a:endParaRPr kumimoji="0" lang="de-DE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804839" y="4030419"/>
            <a:ext cx="14185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kern="0" dirty="0">
                <a:solidFill>
                  <a:prstClr val="black"/>
                </a:solidFill>
              </a:rPr>
              <a:t>Emission</a:t>
            </a:r>
            <a:endParaRPr kumimoji="0" lang="de-DE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484229" y="3630308"/>
            <a:ext cx="96533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1400" kern="0" dirty="0">
                <a:solidFill>
                  <a:prstClr val="black"/>
                </a:solidFill>
              </a:rPr>
              <a:t>Dividende</a:t>
            </a:r>
            <a:endParaRPr kumimoji="0" lang="de-DE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484229" y="4508741"/>
            <a:ext cx="96533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1400" kern="0" dirty="0">
                <a:solidFill>
                  <a:prstClr val="black"/>
                </a:solidFill>
              </a:rPr>
              <a:t>Stimme     </a:t>
            </a:r>
            <a:endParaRPr kumimoji="0" lang="de-DE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3966897" y="3115788"/>
            <a:ext cx="0" cy="4572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3966897" y="4843413"/>
            <a:ext cx="0" cy="60763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 flipV="1">
            <a:off x="7568379" y="4637931"/>
            <a:ext cx="432048" cy="93610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02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16" y="1628800"/>
            <a:ext cx="6642017" cy="50014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Blockchain/Wertpapiertransaktion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Ganzheitliches Ökosystem (Beispiel The DAO)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036093" y="2983586"/>
            <a:ext cx="158417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Investor</a:t>
            </a: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06352" y="3645024"/>
            <a:ext cx="158417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2000" kern="0" dirty="0">
                <a:solidFill>
                  <a:prstClr val="black"/>
                </a:solidFill>
              </a:rPr>
              <a:t>Investor</a:t>
            </a: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06352" y="4370750"/>
            <a:ext cx="158417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2000" kern="0" dirty="0">
                <a:solidFill>
                  <a:prstClr val="black"/>
                </a:solidFill>
              </a:rPr>
              <a:t>Investor</a:t>
            </a: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36093" y="5083612"/>
            <a:ext cx="158417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2000" kern="0" dirty="0">
                <a:solidFill>
                  <a:prstClr val="black"/>
                </a:solidFill>
              </a:rPr>
              <a:t>Investor</a:t>
            </a: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6164196" y="3612165"/>
            <a:ext cx="5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Quelle: https://themerkle.com/wp-content/uploads/2016/04/The-DAO-e1462023725855.png</a:t>
            </a:r>
          </a:p>
        </p:txBody>
      </p:sp>
      <p:sp>
        <p:nvSpPr>
          <p:cNvPr id="15" name="Ellipse 14"/>
          <p:cNvSpPr/>
          <p:nvPr/>
        </p:nvSpPr>
        <p:spPr>
          <a:xfrm>
            <a:off x="439496" y="1772816"/>
            <a:ext cx="8280920" cy="4869480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96602" y="1447564"/>
            <a:ext cx="349210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216000">
              <a:buFont typeface="Arial" panose="020B0604020202020204" pitchFamily="34" charset="0"/>
              <a:buChar char="•"/>
            </a:pPr>
            <a:r>
              <a:rPr lang="de-DE" dirty="0"/>
              <a:t>Investoren gaben </a:t>
            </a:r>
            <a:r>
              <a:rPr lang="de-DE" i="1" dirty="0" err="1"/>
              <a:t>ether</a:t>
            </a:r>
            <a:r>
              <a:rPr lang="de-DE" i="1" dirty="0"/>
              <a:t> </a:t>
            </a:r>
            <a:r>
              <a:rPr lang="de-DE" dirty="0"/>
              <a:t>hin</a:t>
            </a:r>
          </a:p>
          <a:p>
            <a:pPr marL="180000" indent="-216000">
              <a:buFont typeface="Arial" panose="020B0604020202020204" pitchFamily="34" charset="0"/>
              <a:buChar char="•"/>
            </a:pPr>
            <a:r>
              <a:rPr lang="de-DE" dirty="0"/>
              <a:t>Erhielten Stimmanteile sowie Recht an Residualerlös </a:t>
            </a:r>
            <a:r>
              <a:rPr lang="de-DE" b="1" dirty="0"/>
              <a:t>(Token)</a:t>
            </a:r>
          </a:p>
          <a:p>
            <a:pPr marL="180000" indent="-216000">
              <a:buFont typeface="Arial" panose="020B0604020202020204" pitchFamily="34" charset="0"/>
              <a:buChar char="•"/>
            </a:pPr>
            <a:r>
              <a:rPr lang="de-DE" i="1" dirty="0"/>
              <a:t>Smart Contracts</a:t>
            </a:r>
            <a:r>
              <a:rPr lang="de-DE" dirty="0"/>
              <a:t> verwalteten alle Ausführungstransaktionen</a:t>
            </a:r>
            <a:endParaRPr lang="de-DE" i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21" y="1539208"/>
            <a:ext cx="1672679" cy="63568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3672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Coin Offering (ICO)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19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725884"/>
            <a:ext cx="8352928" cy="4583436"/>
          </a:xfrm>
        </p:spPr>
        <p:txBody>
          <a:bodyPr/>
          <a:lstStyle/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b="0" dirty="0"/>
              <a:t>Vereinfacht: „</a:t>
            </a:r>
            <a:r>
              <a:rPr lang="de-DE" b="0" dirty="0" err="1"/>
              <a:t>Unregulierte</a:t>
            </a:r>
            <a:r>
              <a:rPr lang="de-DE" b="0" dirty="0"/>
              <a:t>“ Methode des Crowdfunding (Wagniskapital) über Online-Plattformen, häufig für FinTechs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b="0" dirty="0"/>
              <a:t>Finanzierung von Geschäftsideen basierend auf Blockchains, Kryptowährungen, Token und Smart Contracts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b="0" dirty="0"/>
              <a:t>Keine Beteiligung von „tradierten“ Intermediären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b="0" dirty="0" err="1"/>
              <a:t>Tokendesign</a:t>
            </a:r>
            <a:r>
              <a:rPr lang="de-DE" b="0" dirty="0"/>
              <a:t> obliegt dem Emittenten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b="0" dirty="0"/>
              <a:t>Teilweise Verwendung bestehender (Ethereum), teilweise Schaffung neuer Plattformen 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b="0" dirty="0"/>
              <a:t>Oftmals Einsatz von neuen </a:t>
            </a:r>
            <a:r>
              <a:rPr lang="de-DE" b="0" u="sng" dirty="0"/>
              <a:t>dedizierten</a:t>
            </a:r>
            <a:r>
              <a:rPr lang="de-DE" b="0" dirty="0"/>
              <a:t> Kryptowährungen 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b="0" dirty="0"/>
              <a:t>Erster Verkauf durch </a:t>
            </a:r>
            <a:r>
              <a:rPr lang="de-DE" b="0" dirty="0" err="1"/>
              <a:t>Mastercoin</a:t>
            </a:r>
            <a:r>
              <a:rPr lang="de-DE" b="0" dirty="0"/>
              <a:t> im Juli 2013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b="0" dirty="0"/>
              <a:t>Marktkapitalisierung ausgegebener Token &gt; 30 Mrd. USD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b="0" dirty="0"/>
              <a:t>In einigen Ländern explizit verboten (z.B. China, Südkorea)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791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Robo Advice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6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Tokenarten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20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725884"/>
            <a:ext cx="8352928" cy="4583436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Utility Token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Keine finanziellen Ansprüche </a:t>
            </a:r>
            <a:r>
              <a:rPr lang="de-DE" dirty="0" err="1"/>
              <a:t>gg</a:t>
            </a:r>
            <a:r>
              <a:rPr lang="de-DE" dirty="0"/>
              <a:t>. den Emittenten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Verkörpern Rechte auf bestimmte (Service-)Leistungen oder Möglichkeit der Teilnahme an entstehenden Netzwerken/Plattformen</a:t>
            </a:r>
          </a:p>
          <a:p>
            <a:pPr lvl="2">
              <a:spcBef>
                <a:spcPts val="0"/>
              </a:spcBef>
            </a:pPr>
            <a:r>
              <a:rPr lang="de-DE" dirty="0"/>
              <a:t>Z.B. Zugriff auf Speicherplatz, In-App-Käufe etc.; The DAO</a:t>
            </a:r>
          </a:p>
          <a:p>
            <a:pPr lvl="2">
              <a:spcBef>
                <a:spcPts val="0"/>
              </a:spcBef>
            </a:pPr>
            <a:r>
              <a:rPr lang="de-DE" dirty="0"/>
              <a:t>Ähnlich einem Gutschein oder einem Lizenzschlüssel</a:t>
            </a:r>
          </a:p>
          <a:p>
            <a:pPr lvl="2">
              <a:spcBef>
                <a:spcPts val="0"/>
              </a:spcBef>
            </a:pPr>
            <a:r>
              <a:rPr lang="de-DE" dirty="0"/>
              <a:t>Häufig noch nicht fertiggestellte Produkte oder Dienste</a:t>
            </a:r>
          </a:p>
          <a:p>
            <a:pPr marL="684000" lvl="2" indent="0">
              <a:spcBef>
                <a:spcPts val="0"/>
              </a:spcBef>
              <a:buNone/>
            </a:pPr>
            <a:r>
              <a:rPr lang="de-DE" dirty="0"/>
              <a:t>(ergo: Wette der Anleger auf die Zukunft, </a:t>
            </a:r>
            <a:r>
              <a:rPr lang="de-DE" u="sng" dirty="0"/>
              <a:t>insbes. bei Sekundärmärkten</a:t>
            </a:r>
            <a:r>
              <a:rPr lang="de-DE" dirty="0"/>
              <a:t>)</a:t>
            </a:r>
          </a:p>
          <a:p>
            <a:pPr lvl="2">
              <a:spcBef>
                <a:spcPts val="0"/>
              </a:spcBef>
            </a:pPr>
            <a:r>
              <a:rPr lang="de-DE" dirty="0"/>
              <a:t>Ökonomischer Hintergrund: Netzwerkeffekte heben </a:t>
            </a:r>
            <a:r>
              <a:rPr lang="de-DE" sz="1600" b="1" dirty="0"/>
              <a:t>(Inhaber </a:t>
            </a:r>
            <a:r>
              <a:rPr lang="de-DE" sz="1600" b="1" dirty="0">
                <a:latin typeface="Calibri" panose="020F0502020204030204" pitchFamily="34" charset="0"/>
              </a:rPr>
              <a:t>↔ </a:t>
            </a:r>
            <a:r>
              <a:rPr lang="de-DE" sz="1600" b="1" dirty="0"/>
              <a:t>Nachfrager)</a:t>
            </a:r>
            <a:endParaRPr lang="de-DE" b="1" dirty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Nicht unmittelbar als Mittel zur Geldanlage konstruiert</a:t>
            </a:r>
          </a:p>
          <a:p>
            <a:pPr lvl="2">
              <a:spcBef>
                <a:spcPts val="0"/>
              </a:spcBef>
            </a:pPr>
            <a:r>
              <a:rPr lang="de-DE" dirty="0"/>
              <a:t>Funktion als Investment entsteht aber über Handelbarkeit an Sekundärmärkten → Potential für Veräußerungsgewinne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Hybride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Z.B. Utility Token, die auf Sekundärmärkten handelbar sind oder die auch für Zahlungen eingesetzt werden können</a:t>
            </a:r>
          </a:p>
          <a:p>
            <a:pPr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0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Tokenarten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21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725884"/>
            <a:ext cx="8352928" cy="4583436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Investment Token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Vermitteln Rechte auf künftige Zahlungen (Gewinnbeteiligung) und mitunter auch Mitverwaltungs- und/oder Stimmrechte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Als unmittelbares Finanzierungsinstrument konzipiert</a:t>
            </a:r>
          </a:p>
          <a:p>
            <a:pPr lvl="2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/>
              <a:t>Emittent will sich durch Ausgabe für ein Projekt Kapital beschaffen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Typischerweise übertragbar und handelbar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Basieren meist auf Ethereum-Plattform und Smart Contracts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Currency Token (auch Payment Token)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Als „Geldersatz“ konzipiert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Bezahlung beliebiger Dienste, ohne Plattformbindung</a:t>
            </a:r>
          </a:p>
          <a:p>
            <a:pPr lvl="2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dirty="0"/>
              <a:t>Also: multilaterale Einsetzbarkeit und Akzeptanz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Fungieren als digitale „Währung“ oder als Zahlungsmittel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Wertaufbewahrungs- und Bezahlfunktion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Weisen sonst keine eigenen Funktionalitäten auf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Beispiele: Bitcoins, Ether, Ripple etc. </a:t>
            </a:r>
          </a:p>
          <a:p>
            <a:pPr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305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Tokenarten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22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725884"/>
            <a:ext cx="8352928" cy="4583436"/>
          </a:xfrm>
        </p:spPr>
        <p:txBody>
          <a:bodyPr/>
          <a:lstStyle/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/>
              <a:t>Asset-</a:t>
            </a:r>
            <a:r>
              <a:rPr lang="de-DE" dirty="0" err="1"/>
              <a:t>backed</a:t>
            </a:r>
            <a:r>
              <a:rPr lang="de-DE" dirty="0"/>
              <a:t> Token</a:t>
            </a:r>
          </a:p>
          <a:p>
            <a:pPr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de-DE" dirty="0"/>
              <a:t>Spiegeln Eigentum an einem bestimmten Asset bzw. einen Anspruch auf ein bestimmtes Asset wider</a:t>
            </a:r>
          </a:p>
          <a:p>
            <a:pPr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de-DE" dirty="0"/>
              <a:t>Beinhalten Elemente eines Utility Tokens (Nutzungsposition), gehen jedoch teilweise darüber hinaus (Eigentumsposition)</a:t>
            </a:r>
          </a:p>
          <a:p>
            <a:pPr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de-DE" dirty="0"/>
              <a:t>Beispiel: Venezolanischer Petro repräsentiert ein Barrel Öl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/>
              <a:t>Security Token</a:t>
            </a:r>
          </a:p>
          <a:p>
            <a:pPr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de-DE" dirty="0"/>
              <a:t>Repräsentieren Wertpapiere (Aktien) und andere Vermögensanlagen und sind </a:t>
            </a:r>
            <a:r>
              <a:rPr lang="de-DE" u="sng" dirty="0"/>
              <a:t>behördlich geprüfte Investment Token inkl. Prospekt</a:t>
            </a:r>
          </a:p>
          <a:p>
            <a:pPr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de-DE" dirty="0"/>
              <a:t>BaFin bestätigte im Februar den ersten Wertpapierprospekt zu einer Schuldverschreibung auf Token-Basis (</a:t>
            </a:r>
            <a:r>
              <a:rPr lang="de-DE" dirty="0" err="1"/>
              <a:t>Bitbond</a:t>
            </a:r>
            <a:r>
              <a:rPr lang="de-DE" dirty="0"/>
              <a:t> </a:t>
            </a:r>
            <a:r>
              <a:rPr lang="de-DE" dirty="0" err="1"/>
              <a:t>Finance</a:t>
            </a:r>
            <a:r>
              <a:rPr lang="de-DE" dirty="0"/>
              <a:t> GmbH)</a:t>
            </a:r>
          </a:p>
          <a:p>
            <a:pPr lvl="2">
              <a:spcBef>
                <a:spcPts val="200"/>
              </a:spcBef>
            </a:pPr>
            <a:r>
              <a:rPr lang="de-DE" dirty="0"/>
              <a:t>Rechte also nicht in Globalurkunde verkörpert, sondern im Token</a:t>
            </a:r>
          </a:p>
          <a:p>
            <a:pPr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461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Wertpapierbegriff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Tradiertes Verständnis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Privates Recht, das in einer Urkunde dergestalt verbrieft ist, dass zur Geltendmachung des Rechts die </a:t>
            </a:r>
            <a:r>
              <a:rPr lang="de-DE" dirty="0" err="1"/>
              <a:t>Innehabung</a:t>
            </a:r>
            <a:r>
              <a:rPr lang="de-DE" dirty="0"/>
              <a:t> der Urkunde erforderlich 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Wesensmerkmal ergo Verbriefung (wenn auch Globalurkunde)</a:t>
            </a:r>
          </a:p>
          <a:p>
            <a:pPr lvl="2"/>
            <a:r>
              <a:rPr lang="de-DE" dirty="0"/>
              <a:t>Arg.: Verbriefung sei in Deutschland für rechtssicheren Erwerb notwendig (z.B. nach §§ 929 ff. BGB)</a:t>
            </a:r>
          </a:p>
          <a:p>
            <a:pPr lvl="2"/>
            <a:r>
              <a:rPr lang="de-DE" dirty="0"/>
              <a:t>Existenz des </a:t>
            </a:r>
            <a:r>
              <a:rPr lang="de-DE" dirty="0" err="1"/>
              <a:t>VermAnlG</a:t>
            </a:r>
            <a:r>
              <a:rPr lang="de-DE" dirty="0"/>
              <a:t> sei anders nicht erklärbar</a:t>
            </a:r>
          </a:p>
          <a:p>
            <a:pPr lvl="3"/>
            <a:r>
              <a:rPr lang="de-DE" dirty="0"/>
              <a:t>Dort gerade keine Verbriefung, damit auch kein gutgläubiger (Forderungs-) Erwerb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Krasse Ausnahme: Schuldbuchforderungen</a:t>
            </a:r>
          </a:p>
          <a:p>
            <a:pPr marL="457200" lvl="1" indent="0">
              <a:buNone/>
            </a:pPr>
            <a:r>
              <a:rPr lang="de-DE" dirty="0"/>
              <a:t>→ Verbriefung wird durch Registereintragung ersetzt</a:t>
            </a:r>
          </a:p>
          <a:p>
            <a:pPr marL="457200" lvl="1" indent="0">
              <a:buNone/>
            </a:pPr>
            <a:r>
              <a:rPr lang="de-DE" dirty="0"/>
              <a:t>→ Registereintragung dort Anknüpfungspunkt des Gläubigerschutzes</a:t>
            </a:r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Dimitrios Linardatos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456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Europäischer Wertpapierbegriff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Art.</a:t>
            </a:r>
            <a:r>
              <a:rPr lang="de-DE" sz="1400" dirty="0"/>
              <a:t> </a:t>
            </a:r>
            <a:r>
              <a:rPr lang="de-DE" dirty="0"/>
              <a:t>4 Abs. 1 Nr. 44 MiFID II, §</a:t>
            </a:r>
            <a:r>
              <a:rPr lang="de-DE" sz="1600" dirty="0"/>
              <a:t> </a:t>
            </a:r>
            <a:r>
              <a:rPr lang="de-DE" dirty="0"/>
              <a:t>2 Nr. 1 </a:t>
            </a:r>
            <a:r>
              <a:rPr lang="de-DE" dirty="0" err="1"/>
              <a:t>WpPG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/>
              <a:t>Übertragbarkeit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Erforderlich, da andernfalls keine Handelbarkeit gegeben wäre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Prinzipielle Zuordnung an eine andere Person genügt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Bei Tokens jedenfalls wg. </a:t>
            </a:r>
            <a:r>
              <a:rPr lang="de-DE" dirty="0" err="1"/>
              <a:t>Kryptobörsen</a:t>
            </a:r>
            <a:r>
              <a:rPr lang="de-DE" dirty="0"/>
              <a:t> (Sekundärmarkt) grds. der Fall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/>
              <a:t>Standardisierung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Effizienten Handel mit geringen Suchkosten gewährleisten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Wertpapiere müssen untereinander austauschbar sein, d.h. im Rechtsverkehr allein nach Art und Zahl der Stücke bestimmbar</a:t>
            </a:r>
          </a:p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de-DE" dirty="0"/>
              <a:t>Keine individualvereinbarte Gestaltung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Wie bei Wertpapieren Handelbarkeit nach Art und Zahl der Stücke sowie Bezeichnung des Emittenten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 err="1"/>
              <a:t>Emittentenbezogene</a:t>
            </a:r>
            <a:r>
              <a:rPr lang="de-DE" dirty="0"/>
              <a:t> Standardisierung genügt</a:t>
            </a:r>
          </a:p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de-DE" dirty="0"/>
              <a:t>also keine „</a:t>
            </a:r>
            <a:r>
              <a:rPr lang="de-DE" dirty="0" err="1"/>
              <a:t>emittentenübergreifende</a:t>
            </a:r>
            <a:r>
              <a:rPr lang="de-DE" dirty="0"/>
              <a:t>“ Standardisierung erforderlich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Dimitrios Linardatos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64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Europäischer Wertpapierbegriff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Art.</a:t>
            </a:r>
            <a:r>
              <a:rPr lang="de-DE" sz="1400" dirty="0"/>
              <a:t> </a:t>
            </a:r>
            <a:r>
              <a:rPr lang="de-DE" dirty="0"/>
              <a:t>4 Abs. 1 Nr. 44 MiFID II, §</a:t>
            </a:r>
            <a:r>
              <a:rPr lang="de-DE" sz="1600" dirty="0"/>
              <a:t> </a:t>
            </a:r>
            <a:r>
              <a:rPr lang="de-DE" dirty="0"/>
              <a:t>2 Nr. 1 </a:t>
            </a:r>
            <a:r>
              <a:rPr lang="de-DE" dirty="0" err="1"/>
              <a:t>WpPG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dirty="0"/>
              <a:t>Handelbarkeit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Handelbarkeit „an einem Markt“ ausreichend</a:t>
            </a:r>
          </a:p>
          <a:p>
            <a:pPr marL="396000" lvl="1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de-DE" dirty="0"/>
              <a:t>→ Handelsplatz i.S.d. Art. 4 Abs. 1 Nr. 24 MiFID II keine Voraussetzung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dirty="0" err="1"/>
              <a:t>Kryptobörsen</a:t>
            </a:r>
            <a:r>
              <a:rPr lang="de-DE" dirty="0"/>
              <a:t> = „Kapitalmarkt“ i.S.d. Art. 4 Abs. 1 Nr. 44 MiFID II (+)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de-DE" dirty="0"/>
              <a:t>Zusammentreffen von Angebot und Nachfrage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de-DE" dirty="0"/>
              <a:t>Bestimmte Handelsobjekte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de-DE" dirty="0"/>
              <a:t>Vielzahl möglicher Teilnehmer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b="1" dirty="0"/>
              <a:t>(P) </a:t>
            </a:r>
            <a:r>
              <a:rPr lang="de-DE" dirty="0"/>
              <a:t>Möglichkeit gutgläubigen Erwerbs zwingende Voraussetzung?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de-DE" dirty="0"/>
              <a:t>e.A.: (+), da rechtssicherer Erwerb unverzichtbare Bedingung</a:t>
            </a:r>
          </a:p>
          <a:p>
            <a:pPr lvl="3">
              <a:spcBef>
                <a:spcPts val="300"/>
              </a:spcBef>
              <a:spcAft>
                <a:spcPts val="0"/>
              </a:spcAft>
            </a:pPr>
            <a:r>
              <a:rPr lang="de-DE" dirty="0"/>
              <a:t>Fehle hier, weil §§ 932 ff. BGB mangels Sachqualität nicht anwendbar sind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de-DE" dirty="0"/>
              <a:t>a.A.: Blockchain-Technologie qualifiziere als Substitut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de-DE" dirty="0"/>
              <a:t>h.M./Verwaltungspraxis: (</a:t>
            </a:r>
            <a:r>
              <a:rPr lang="de-DE" dirty="0">
                <a:sym typeface="Symbol" panose="05050102010706020507" pitchFamily="18" charset="2"/>
              </a:rPr>
              <a:t>), wird dem europäischen Begriff nicht gerecht</a:t>
            </a:r>
          </a:p>
          <a:p>
            <a:pPr lvl="3">
              <a:spcBef>
                <a:spcPts val="300"/>
              </a:spcBef>
              <a:spcAft>
                <a:spcPts val="0"/>
              </a:spcAft>
            </a:pPr>
            <a:r>
              <a:rPr lang="de-DE" dirty="0">
                <a:sym typeface="Symbol" panose="05050102010706020507" pitchFamily="18" charset="2"/>
              </a:rPr>
              <a:t>Berechtigte Verfügung stelle schon die Technik ausreichend sicher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100"/>
              </a:spcAft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Dimitrios Linardatos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853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Europäischer Wertpapierbegriff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Art.</a:t>
            </a:r>
            <a:r>
              <a:rPr lang="de-DE" sz="1400" dirty="0"/>
              <a:t> </a:t>
            </a:r>
            <a:r>
              <a:rPr lang="de-DE" dirty="0"/>
              <a:t>4 Abs. 1 Nr. 44 MiFID II, §</a:t>
            </a:r>
            <a:r>
              <a:rPr lang="de-DE" sz="1600" dirty="0"/>
              <a:t> </a:t>
            </a:r>
            <a:r>
              <a:rPr lang="de-DE" dirty="0"/>
              <a:t>2 Nr. 1 </a:t>
            </a:r>
            <a:r>
              <a:rPr lang="de-DE" dirty="0" err="1"/>
              <a:t>WpPG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DE" dirty="0"/>
              <a:t>Funktionale Vergleichbarkeit </a:t>
            </a:r>
            <a:r>
              <a:rPr lang="de-DE" b="0" dirty="0"/>
              <a:t>mit gesetzlichen Regelbeispielen wie Aktien, Anleihen etc.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dirty="0"/>
              <a:t>Profite aus Eigenkapitalbeteiligung (Residualeinkommen)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dirty="0"/>
              <a:t>typische Informationsasymmetrien, etwa weil Anstrengungen Dritter maßgeblich sind für die Wertentwicklung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dirty="0"/>
              <a:t>Handelbarkeit an Märkten und damit verbundene Wertveränderungen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dirty="0"/>
              <a:t>typischerweise, aber nicht zwingend: Stimm-/Mitverwaltungsrechte (siehe etwa auch Vorzugsaktien)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dirty="0"/>
              <a:t>nicht zwingend: Verbriefung; andere Dokumentation ausreichend</a:t>
            </a:r>
          </a:p>
          <a:p>
            <a:pPr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dirty="0"/>
              <a:t>unschädlich: zusätzliche Gebrauchs- oder Lieferbeziehungsinteressen (siehe etwa Genossenschaftsanteile, denen nur der Aktiencharakter fehlt, weil sie nicht auf Märkten gehandelt werden)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de-DE" dirty="0"/>
              <a:t>Kein reines Zahlungsinstrument </a:t>
            </a:r>
            <a:r>
              <a:rPr lang="de-DE" sz="1600" b="0" dirty="0"/>
              <a:t>(→</a:t>
            </a:r>
            <a:r>
              <a:rPr lang="de-DE" sz="1200" b="0" dirty="0"/>
              <a:t> </a:t>
            </a:r>
            <a:r>
              <a:rPr lang="de-DE" sz="1600" b="0" dirty="0"/>
              <a:t>Rechnungseinheit §</a:t>
            </a:r>
            <a:r>
              <a:rPr lang="de-DE" sz="1200" b="0" dirty="0"/>
              <a:t> </a:t>
            </a:r>
            <a:r>
              <a:rPr lang="de-DE" sz="1600" b="0" dirty="0"/>
              <a:t>1 XI S.</a:t>
            </a:r>
            <a:r>
              <a:rPr lang="de-DE" sz="1200" b="0" dirty="0"/>
              <a:t> </a:t>
            </a:r>
            <a:r>
              <a:rPr lang="de-DE" sz="1600" b="0" dirty="0"/>
              <a:t>1 Nr.</a:t>
            </a:r>
            <a:r>
              <a:rPr lang="de-DE" sz="1200" b="0" dirty="0"/>
              <a:t> </a:t>
            </a:r>
            <a:r>
              <a:rPr lang="de-DE" sz="1600" b="0" dirty="0"/>
              <a:t>7 KWG)</a:t>
            </a:r>
            <a:endParaRPr lang="de-DE" b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Dimitrios Linardatos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902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Aufsichtsrechtliche Qualifizierung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988445"/>
            <a:ext cx="6696744" cy="396000"/>
          </a:xfrm>
        </p:spPr>
        <p:txBody>
          <a:bodyPr/>
          <a:lstStyle/>
          <a:p>
            <a:r>
              <a:rPr lang="de-DE" sz="2000" dirty="0">
                <a:solidFill>
                  <a:schemeClr val="accent2"/>
                </a:solidFill>
              </a:rPr>
              <a:t>Achtung: immer Einzelfallbetrachtung! (</a:t>
            </a:r>
            <a:r>
              <a:rPr lang="de-DE" sz="2000" dirty="0" err="1">
                <a:solidFill>
                  <a:schemeClr val="accent2"/>
                </a:solidFill>
              </a:rPr>
              <a:t>substance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over</a:t>
            </a:r>
            <a:r>
              <a:rPr lang="de-DE" sz="2000" dirty="0">
                <a:solidFill>
                  <a:schemeClr val="accent2"/>
                </a:solidFill>
              </a:rPr>
              <a:t> form)</a:t>
            </a:r>
            <a:endParaRPr lang="de-DE" sz="2200" dirty="0">
              <a:solidFill>
                <a:schemeClr val="accent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>
          <a:xfrm>
            <a:off x="539552" y="1456445"/>
            <a:ext cx="7956448" cy="4677955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Security Token </a:t>
            </a:r>
            <a:r>
              <a:rPr lang="de-DE" i="1" dirty="0"/>
              <a:t>per definitionem</a:t>
            </a:r>
            <a:r>
              <a:rPr lang="de-DE" dirty="0"/>
              <a:t> (+)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Investment Token (+)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Regelungsanliegen der Prospektpflicht = Informationsasymmetrien abbauen, da Wertentwicklung abhängig von Emittenten-Profitabilität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Utility Token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Gebrauch bzw. Konsum stehen im Vordergrund, nicht </a:t>
            </a:r>
            <a:r>
              <a:rPr lang="de-DE" dirty="0" err="1"/>
              <a:t>Zahlungsanspr</a:t>
            </a:r>
            <a:r>
              <a:rPr lang="de-DE" dirty="0"/>
              <a:t>.</a:t>
            </a:r>
          </a:p>
          <a:p>
            <a:pPr lvl="2">
              <a:spcBef>
                <a:spcPts val="0"/>
              </a:spcBef>
            </a:pPr>
            <a:r>
              <a:rPr lang="de-DE" dirty="0"/>
              <a:t>Keine </a:t>
            </a:r>
            <a:r>
              <a:rPr lang="de-DE" i="1" dirty="0"/>
              <a:t>Anlage</a:t>
            </a:r>
            <a:r>
              <a:rPr lang="de-DE" dirty="0"/>
              <a:t>entscheidung, sondern </a:t>
            </a:r>
            <a:r>
              <a:rPr lang="de-DE" i="1" dirty="0"/>
              <a:t>Verbrauchs</a:t>
            </a:r>
            <a:r>
              <a:rPr lang="de-DE" dirty="0"/>
              <a:t>entscheidung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Ggf. bestehende Informationsasymmetrien „nur“ produktspezifisch</a:t>
            </a:r>
          </a:p>
          <a:p>
            <a:pPr lvl="2">
              <a:spcBef>
                <a:spcPts val="0"/>
              </a:spcBef>
            </a:pPr>
            <a:r>
              <a:rPr lang="de-DE" dirty="0"/>
              <a:t>Pflichten, die im Prospekt zu erfüllen sind, passen hierauf nicht (</a:t>
            </a:r>
            <a:r>
              <a:rPr lang="de-DE" i="1" dirty="0" err="1"/>
              <a:t>Zickgraf</a:t>
            </a:r>
            <a:r>
              <a:rPr lang="de-DE" dirty="0"/>
              <a:t>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/>
              <a:t>Aber: Investmentcharakter regelmäßig anzunehmen, wenn Nutzung noch nicht möglich → Versprechung/Hoffnung auf die Zukunft</a:t>
            </a:r>
          </a:p>
          <a:p>
            <a:pPr lvl="2">
              <a:spcBef>
                <a:spcPts val="0"/>
              </a:spcBef>
            </a:pPr>
            <a:r>
              <a:rPr lang="de-DE" dirty="0"/>
              <a:t>Vor allem bei </a:t>
            </a:r>
            <a:r>
              <a:rPr lang="de-DE" u="sng" dirty="0"/>
              <a:t>angekündigter</a:t>
            </a:r>
            <a:r>
              <a:rPr lang="de-DE" dirty="0"/>
              <a:t> Handelbarkeit auf Sekundärmärkten </a:t>
            </a:r>
            <a:r>
              <a:rPr lang="de-DE" sz="1600" dirty="0"/>
              <a:t>(</a:t>
            </a:r>
            <a:r>
              <a:rPr lang="de-DE" sz="1600" dirty="0" err="1"/>
              <a:t>str.</a:t>
            </a:r>
            <a:r>
              <a:rPr lang="de-DE" sz="1600" dirty="0"/>
              <a:t>)</a:t>
            </a:r>
            <a:endParaRPr lang="de-DE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Currency Token (</a:t>
            </a:r>
            <a:r>
              <a:rPr lang="de-DE" dirty="0">
                <a:sym typeface="Symbol" panose="05050102010706020507" pitchFamily="18" charset="2"/>
              </a:rPr>
              <a:t>), da Zahlungsinstrument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DE" dirty="0">
                <a:sym typeface="Symbol" panose="05050102010706020507" pitchFamily="18" charset="2"/>
              </a:rPr>
              <a:t>Wertentwicklung = allg. Marktentwicklung wie bei Rohstoffen etc.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sym typeface="Symbol" panose="05050102010706020507" pitchFamily="18" charset="2"/>
              </a:rPr>
              <a:t>Asset-</a:t>
            </a:r>
            <a:r>
              <a:rPr lang="de-DE" dirty="0" err="1">
                <a:sym typeface="Symbol" panose="05050102010706020507" pitchFamily="18" charset="2"/>
              </a:rPr>
              <a:t>backed</a:t>
            </a:r>
            <a:r>
              <a:rPr lang="de-DE" dirty="0">
                <a:sym typeface="Symbol" panose="05050102010706020507" pitchFamily="18" charset="2"/>
              </a:rPr>
              <a:t> Token </a:t>
            </a:r>
            <a:r>
              <a:rPr lang="de-DE" dirty="0"/>
              <a:t>(</a:t>
            </a:r>
            <a:r>
              <a:rPr lang="de-DE" dirty="0">
                <a:sym typeface="Symbol" panose="05050102010706020507" pitchFamily="18" charset="2"/>
              </a:rPr>
              <a:t>) </a:t>
            </a:r>
            <a:endParaRPr lang="de-DE" dirty="0"/>
          </a:p>
          <a:p>
            <a:pPr>
              <a:spcBef>
                <a:spcPts val="0"/>
              </a:spcBef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Dimitrios Linardatos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232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04575-D33E-497E-A608-E8E5CF266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Rechtsfolgen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179000-189B-4D03-9E75-9EEE7B22D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Wertpapier (+)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94053B-F45F-40A7-90C6-2AA80516E01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2" y="1519200"/>
            <a:ext cx="7956448" cy="4615200"/>
          </a:xfrm>
        </p:spPr>
        <p:txBody>
          <a:bodyPr/>
          <a:lstStyle/>
          <a:p>
            <a:pPr lvl="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/>
              <a:t>Prospektregime (+) </a:t>
            </a:r>
            <a:r>
              <a:rPr lang="de-DE" b="0" dirty="0"/>
              <a:t>gem. Art. 2 Abs. 1 </a:t>
            </a:r>
            <a:r>
              <a:rPr lang="de-DE" b="0" dirty="0" err="1"/>
              <a:t>lit</a:t>
            </a:r>
            <a:r>
              <a:rPr lang="de-DE" b="0" dirty="0"/>
              <a:t>. a) </a:t>
            </a:r>
            <a:r>
              <a:rPr lang="de-DE" b="0" dirty="0" err="1"/>
              <a:t>ProspektRL</a:t>
            </a:r>
            <a:r>
              <a:rPr lang="de-DE" b="0" dirty="0"/>
              <a:t> </a:t>
            </a:r>
            <a:r>
              <a:rPr lang="de-DE" b="0" dirty="0" err="1"/>
              <a:t>i.V.m</a:t>
            </a:r>
            <a:r>
              <a:rPr lang="de-DE" b="0" dirty="0"/>
              <a:t>. Art. 94 Abs. 3 MiFID II bzw. Art. 2 </a:t>
            </a:r>
            <a:r>
              <a:rPr lang="de-DE" b="0" dirty="0" err="1"/>
              <a:t>lit</a:t>
            </a:r>
            <a:r>
              <a:rPr lang="de-DE" b="0" dirty="0"/>
              <a:t>. a </a:t>
            </a:r>
            <a:r>
              <a:rPr lang="de-DE" b="0" dirty="0" err="1"/>
              <a:t>ProspektVO</a:t>
            </a:r>
            <a:r>
              <a:rPr lang="de-DE" b="0" dirty="0"/>
              <a:t> 2017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Prospektpflicht gemäß § 3 </a:t>
            </a:r>
            <a:r>
              <a:rPr lang="de-DE" dirty="0" err="1"/>
              <a:t>WpPG</a:t>
            </a:r>
            <a:r>
              <a:rPr lang="de-DE" dirty="0"/>
              <a:t> bzw. Art. 3 </a:t>
            </a:r>
            <a:r>
              <a:rPr lang="de-DE" dirty="0" err="1"/>
              <a:t>ProspektVO</a:t>
            </a:r>
            <a:r>
              <a:rPr lang="de-DE" dirty="0"/>
              <a:t> 2017</a:t>
            </a:r>
          </a:p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de-DE" dirty="0"/>
              <a:t>Ausnahmetatbestände des § 3 Abs. 2 </a:t>
            </a:r>
            <a:r>
              <a:rPr lang="de-DE" dirty="0" err="1"/>
              <a:t>WpPG</a:t>
            </a:r>
            <a:r>
              <a:rPr lang="de-DE" dirty="0"/>
              <a:t> (Art. 1 Abs. 3, 4 </a:t>
            </a:r>
            <a:r>
              <a:rPr lang="de-DE" dirty="0" err="1"/>
              <a:t>ProspektVO</a:t>
            </a:r>
            <a:r>
              <a:rPr lang="de-DE" dirty="0"/>
              <a:t> 2017) nicht erfüllt</a:t>
            </a:r>
          </a:p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de-DE" dirty="0"/>
              <a:t>Weg über klassisches Crowdinvesting steht offen (§ 2a </a:t>
            </a:r>
            <a:r>
              <a:rPr lang="de-DE" dirty="0" err="1"/>
              <a:t>VermAnlG</a:t>
            </a:r>
            <a:r>
              <a:rPr lang="de-DE" dirty="0"/>
              <a:t>) → Business-Entscheidung der Initiatoren, über ICO/STO zu gehen</a:t>
            </a:r>
          </a:p>
          <a:p>
            <a:pPr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de-DE" dirty="0"/>
              <a:t>Inhalt gemäß §§ 5, 19 </a:t>
            </a:r>
            <a:r>
              <a:rPr lang="de-DE" dirty="0" err="1"/>
              <a:t>WpPG</a:t>
            </a:r>
            <a:r>
              <a:rPr lang="de-DE" dirty="0"/>
              <a:t> (Artt. 6, 13 ff., 27 </a:t>
            </a:r>
            <a:r>
              <a:rPr lang="de-DE" dirty="0" err="1"/>
              <a:t>ProspektVO</a:t>
            </a:r>
            <a:r>
              <a:rPr lang="de-DE" dirty="0"/>
              <a:t> 2017)</a:t>
            </a:r>
          </a:p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de-DE" dirty="0"/>
              <a:t>Etwa leicht analysierbare, verständliche und vollständige Angaben etc.</a:t>
            </a:r>
          </a:p>
          <a:p>
            <a:pPr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de-DE" dirty="0"/>
              <a:t>Billigung durch BaFin (§ 13 </a:t>
            </a:r>
            <a:r>
              <a:rPr lang="de-DE" dirty="0" err="1"/>
              <a:t>WpPG</a:t>
            </a:r>
            <a:r>
              <a:rPr lang="de-DE" dirty="0"/>
              <a:t>, Art. 20 </a:t>
            </a:r>
            <a:r>
              <a:rPr lang="de-DE" dirty="0" err="1"/>
              <a:t>ProspektVO</a:t>
            </a:r>
            <a:r>
              <a:rPr lang="de-DE" dirty="0"/>
              <a:t> 2017)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/>
              <a:t>Prospektfehler: Prospekthaftung gem. § 22 </a:t>
            </a:r>
            <a:r>
              <a:rPr lang="de-DE" dirty="0" err="1"/>
              <a:t>WpPG</a:t>
            </a:r>
            <a:endParaRPr lang="de-DE" dirty="0"/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/>
              <a:t>Nichtveröffentlichung: Haftung gem. § 24 </a:t>
            </a:r>
            <a:r>
              <a:rPr lang="de-DE" dirty="0" err="1"/>
              <a:t>WpPG</a:t>
            </a:r>
            <a:endParaRPr lang="de-DE" dirty="0"/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/>
              <a:t>Bußgeldbewehrte Ordnungswidrigkeiten gem. § 35 </a:t>
            </a:r>
            <a:r>
              <a:rPr lang="de-DE" dirty="0" err="1"/>
              <a:t>WpPG</a:t>
            </a:r>
            <a:endParaRPr lang="de-DE" dirty="0"/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95C48E-2293-497C-9952-424CE457EF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Dimitrios Linardatos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39712D-90B3-4633-B5F1-1F0C2CC22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065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04575-D33E-497E-A608-E8E5CF266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94053B-F45F-40A7-90C6-2AA80516E01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2" y="1519200"/>
            <a:ext cx="7956448" cy="4615200"/>
          </a:xfrm>
        </p:spPr>
        <p:txBody>
          <a:bodyPr/>
          <a:lstStyle/>
          <a:p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Neue Technikentwicklungen sind – wie so häufig – mit den tradierten Rechtswerkzeugen (gut) zu erfassen, obgleich noch viele Rechtsfragen ungeklärt sind.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Eine Anlageberatung liegt bei Robo Advisor schneller vor, als in der Branche aktuell angenommen wird.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ICO sind eine neue Form der Kapitalverschaffung und der Kapitalanlage. Der Trend geht dahin, echte und digitale „Wertpapieralternativen“ zu entwickeln, die an die Stelle der ehemals unregulierten Spekulationsobjekten treten. 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95C48E-2293-497C-9952-424CE457EF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Dimitrios Linardatos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39712D-90B3-4633-B5F1-1F0C2CC22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83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Praktischer Ablauf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2200" dirty="0"/>
              <a:t>Erster Schritt: Kundenexploration anhand eines webbasierten Fragenkatalogs (</a:t>
            </a:r>
            <a:r>
              <a:rPr lang="de-DE" altLang="de-DE" sz="2200" i="1" dirty="0" err="1"/>
              <a:t>onboarding</a:t>
            </a:r>
            <a:r>
              <a:rPr lang="de-DE" altLang="de-DE" sz="2200" dirty="0"/>
              <a:t>)</a:t>
            </a:r>
          </a:p>
          <a:p>
            <a:pPr lvl="1" fontAlgn="base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de-DE" altLang="de-DE" dirty="0"/>
              <a:t>Die persönlichen und finanziellen Verhältnisse werden ermittelt</a:t>
            </a:r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2200" dirty="0"/>
              <a:t>Zweiter Schritt: Algorithmus errechnet einen Anlagevorschlag</a:t>
            </a:r>
          </a:p>
          <a:p>
            <a:pPr lvl="1" fontAlgn="base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de-DE" altLang="de-DE" dirty="0"/>
              <a:t>Musterportfolio, Portfoliostruktur, Anlageprodukt</a:t>
            </a:r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2200" dirty="0"/>
              <a:t>Dritter Schritt: Registrierung / Umsetzung des Anlagevorschlags</a:t>
            </a:r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2200" dirty="0"/>
              <a:t>Vierter Schritt: Portfoliobeobachtung nach Investition</a:t>
            </a:r>
          </a:p>
          <a:p>
            <a:pPr lvl="1" fontAlgn="base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de-DE" altLang="de-DE" dirty="0" err="1"/>
              <a:t>Rebalancing</a:t>
            </a:r>
            <a:r>
              <a:rPr lang="de-DE" altLang="de-DE" dirty="0"/>
              <a:t> / </a:t>
            </a:r>
            <a:r>
              <a:rPr lang="de-DE" altLang="de-DE" dirty="0" err="1"/>
              <a:t>Reallocation</a:t>
            </a:r>
            <a:endParaRPr lang="de-DE" alt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503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4037688"/>
          </a:xfrm>
        </p:spPr>
        <p:txBody>
          <a:bodyPr/>
          <a:lstStyle/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de-DE" sz="2400" b="1" dirty="0">
                <a:ea typeface="+mj-ea"/>
                <a:cs typeface="+mj-cs"/>
              </a:rPr>
              <a:t>Vielen Dank für Ihre Aufmerksamkeit!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de-DE" altLang="de-DE" sz="2400" dirty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400" dirty="0">
                <a:ea typeface="ＭＳ Ｐゴシック" pitchFamily="34" charset="-128"/>
              </a:rPr>
              <a:t>© 2019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400" dirty="0">
                <a:ea typeface="ＭＳ Ｐゴシック" pitchFamily="34" charset="-128"/>
              </a:rPr>
              <a:t>Dr. Dimitrios Linardatos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de-DE" altLang="de-DE" sz="1400" dirty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400" dirty="0">
                <a:ea typeface="ＭＳ Ｐゴシック" pitchFamily="34" charset="-128"/>
              </a:rPr>
              <a:t>Universität Mannheim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400" dirty="0">
                <a:ea typeface="ＭＳ Ｐゴシック" pitchFamily="34" charset="-128"/>
              </a:rPr>
              <a:t>Lehrstuhl für Bürgerliches Recht,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400" dirty="0">
                <a:ea typeface="ＭＳ Ｐゴシック" pitchFamily="34" charset="-128"/>
              </a:rPr>
              <a:t>Bank- und Kapitalmarktrecht, Insolvenzrecht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400" dirty="0">
                <a:ea typeface="ＭＳ Ｐゴシック" pitchFamily="34" charset="-128"/>
              </a:rPr>
              <a:t>Prof. Dr. G. Bitter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400" dirty="0">
                <a:ea typeface="ＭＳ Ｐゴシック" pitchFamily="34" charset="-128"/>
              </a:rPr>
              <a:t>Schloss, Westflügel W 230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400" dirty="0">
                <a:ea typeface="ＭＳ Ｐゴシック" pitchFamily="34" charset="-128"/>
              </a:rPr>
              <a:t>68131 Mannheim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endParaRPr lang="de-DE" altLang="de-DE" sz="1400" dirty="0">
              <a:ea typeface="ＭＳ Ｐゴシック" pitchFamily="34" charset="-128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de-DE" altLang="de-DE" sz="1400" dirty="0">
                <a:ea typeface="ＭＳ Ｐゴシック" pitchFamily="34" charset="-128"/>
              </a:rPr>
              <a:t>linardatos@uni-mannheim.de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de-DE" altLang="de-DE" sz="1400" dirty="0">
              <a:ea typeface="ＭＳ Ｐゴシック" pitchFamily="34" charset="-128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6A4B48-6D64-4F67-B4B3-740080DAA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2573391" cy="47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7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Dienstleistungsspektrum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600" dirty="0"/>
              <a:t>dazu</a:t>
            </a:r>
            <a:r>
              <a:rPr lang="de-DE" sz="1600" i="1" dirty="0"/>
              <a:t> </a:t>
            </a:r>
            <a:r>
              <a:rPr lang="de-DE" sz="1600" dirty="0"/>
              <a:t>Linardatos</a:t>
            </a:r>
            <a:r>
              <a:rPr lang="de-DE" sz="1600" i="1" dirty="0"/>
              <a:t>/</a:t>
            </a:r>
            <a:r>
              <a:rPr lang="de-DE" sz="1600" i="1" dirty="0" err="1"/>
              <a:t>ders</a:t>
            </a:r>
            <a:r>
              <a:rPr lang="de-DE" sz="1600" i="1" dirty="0"/>
              <a:t>.</a:t>
            </a:r>
            <a:r>
              <a:rPr lang="de-DE" sz="1600" dirty="0"/>
              <a:t>, Rechtshandbuch Robo Advice, § 4.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Dispositionsentscheidung durch den Anleger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/>
              <a:t>Anlagevermittlung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/>
              <a:t>Anlageberatung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/>
              <a:t>Abschlussvermittlung</a:t>
            </a:r>
          </a:p>
          <a:p>
            <a:endParaRPr lang="de-DE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Dispositionsentscheidung durch den Dienstleister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/>
              <a:t>Finanzportfolioverwaltung </a:t>
            </a:r>
          </a:p>
          <a:p>
            <a:endParaRPr lang="de-DE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Nebendienstleistungen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/>
              <a:t>Finanzanalyse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0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Eingesetzte Technik (I)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Robo Advisor werden vorschnell mit KI gleichgesetzt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Umfassender KI-Einsatz ist langfristiges Ziel, indes (noch) nicht Realität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Regelbasierte und vordeterminierte Algorithmen bestimmen das Angebot; vorbestimmt sind etwa: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Produktuniversum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Verwendete Datenbasis (Wirtschaftsdaten, Kundendaten etc.)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Fragenkatalog</a:t>
            </a:r>
          </a:p>
          <a:p>
            <a:pPr marL="0" lvl="1" indent="0">
              <a:buNone/>
            </a:pPr>
            <a:endParaRPr lang="de-DE" sz="1100" b="1" dirty="0"/>
          </a:p>
          <a:p>
            <a:pPr marL="0" lvl="1" indent="0">
              <a:buNone/>
            </a:pPr>
            <a:r>
              <a:rPr lang="de-DE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</a:t>
            </a:r>
            <a:r>
              <a:rPr lang="de-DE" b="1" dirty="0"/>
              <a:t> Dispositionsentscheidung obliegt nicht allein einem autonomen System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77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Eingesetzte Technik (II)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6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KI wird bei der Datenverarbeitung eingesetzt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Stärke von KI besteht darin, Muster festzustellen </a:t>
            </a:r>
          </a:p>
          <a:p>
            <a:pPr marL="504000" lvl="1" indent="0">
              <a:buNone/>
            </a:pPr>
            <a:r>
              <a:rPr lang="de-DE" dirty="0"/>
              <a:t>→ Auswertung von Markt-, Kunden- und Produktdaten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KI wird bei der Entwicklung von Vorhersagen eingesetzt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(Ergänzende) Verwendung bei der Kommunikation mit Kunden, zB über den Einsatz von </a:t>
            </a:r>
            <a:r>
              <a:rPr lang="de-DE" dirty="0" err="1"/>
              <a:t>Chatbots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5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Anlageberatung durch Robo Advisor?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25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Anlageberatung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051200"/>
            <a:ext cx="6120680" cy="396000"/>
          </a:xfrm>
        </p:spPr>
        <p:txBody>
          <a:bodyPr/>
          <a:lstStyle/>
          <a:p>
            <a:r>
              <a:rPr lang="de-DE" dirty="0"/>
              <a:t>§ 1 Abs. 1a Nr. 1a KWG; § 2 Abs. 8 Nr. 10 WpHG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lvl="1" indent="-457200">
              <a:buFont typeface="Wingdings" panose="05000000000000000000" pitchFamily="2" charset="2"/>
              <a:buChar char="§"/>
              <a:defRPr/>
            </a:pPr>
            <a:r>
              <a:rPr lang="de-DE" altLang="de-DE" sz="2400" dirty="0"/>
              <a:t>Kernelement: Auf die persönlichen Verhältnisse des Kunden zugeschnittene </a:t>
            </a:r>
            <a:r>
              <a:rPr lang="de-DE" altLang="de-DE" sz="2400" b="1" dirty="0"/>
              <a:t>Anlageempfehlung</a:t>
            </a:r>
          </a:p>
          <a:p>
            <a:pPr marL="457200" lvl="1" indent="-457200">
              <a:buFont typeface="Wingdings" panose="05000000000000000000" pitchFamily="2" charset="2"/>
              <a:buChar char="§"/>
              <a:defRPr/>
            </a:pPr>
            <a:endParaRPr lang="de-DE" altLang="de-DE" sz="2400" b="1" dirty="0"/>
          </a:p>
          <a:p>
            <a:pPr marL="457200" lvl="1" indent="-457200">
              <a:buFont typeface="Wingdings" panose="05000000000000000000" pitchFamily="2" charset="2"/>
              <a:buChar char="§"/>
              <a:defRPr/>
            </a:pPr>
            <a:r>
              <a:rPr lang="de-DE" altLang="de-DE" sz="2400" dirty="0"/>
              <a:t>Der Dienstleister teilt dem Kunden mit, </a:t>
            </a:r>
            <a:r>
              <a:rPr lang="de-DE" altLang="de-DE" sz="2400" b="1" dirty="0"/>
              <a:t>wie er an dessen Stelle handeln würde</a:t>
            </a:r>
          </a:p>
          <a:p>
            <a:pPr marL="457200" lvl="1" indent="-457200">
              <a:buFont typeface="Wingdings" panose="05000000000000000000" pitchFamily="2" charset="2"/>
              <a:buChar char="§"/>
              <a:defRPr/>
            </a:pPr>
            <a:endParaRPr lang="de-DE" altLang="de-DE" sz="2400" b="1" dirty="0"/>
          </a:p>
          <a:p>
            <a:pPr marL="457200" lvl="1" indent="-457200">
              <a:buFont typeface="Wingdings" panose="05000000000000000000" pitchFamily="2" charset="2"/>
              <a:buChar char="§"/>
              <a:defRPr/>
            </a:pPr>
            <a:r>
              <a:rPr lang="de-DE" altLang="de-DE" sz="2400" dirty="0"/>
              <a:t>Kunde vertraut deswegen darauf, dass seine </a:t>
            </a:r>
            <a:r>
              <a:rPr lang="de-DE" altLang="de-DE" sz="2400" b="1" dirty="0"/>
              <a:t>individuellen</a:t>
            </a:r>
            <a:r>
              <a:rPr lang="de-DE" altLang="de-DE" sz="2400" dirty="0"/>
              <a:t> Anlageziele und Anlageerwartungen beachtet werden</a:t>
            </a:r>
          </a:p>
          <a:p>
            <a:pPr marL="342900" lvl="1" indent="-342900" fontAlgn="base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de-DE" altLang="de-DE" sz="1100" i="1" dirty="0"/>
          </a:p>
          <a:p>
            <a:pPr marL="342900" lvl="1" indent="-342900" fontAlgn="base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800" u="sng" dirty="0"/>
              <a:t>Literatur</a:t>
            </a:r>
            <a:r>
              <a:rPr lang="de-DE" altLang="de-DE" sz="1800" dirty="0"/>
              <a:t>: </a:t>
            </a:r>
            <a:r>
              <a:rPr lang="de-DE" altLang="de-DE" sz="1800" i="1" dirty="0"/>
              <a:t>Möslein/Lordt</a:t>
            </a:r>
            <a:r>
              <a:rPr lang="de-DE" altLang="de-DE" sz="1800" dirty="0"/>
              <a:t> ZIP 2017, 793, 794 f.; </a:t>
            </a:r>
            <a:r>
              <a:rPr lang="de-DE" altLang="de-DE" sz="1800" i="1" dirty="0"/>
              <a:t>Oppenheim/Lange-Hausstein</a:t>
            </a:r>
            <a:r>
              <a:rPr lang="de-DE" altLang="de-DE" sz="1800" dirty="0"/>
              <a:t> WM 2016, 1966, 1968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6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Anlageberatung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051200"/>
            <a:ext cx="6336704" cy="396000"/>
          </a:xfrm>
        </p:spPr>
        <p:txBody>
          <a:bodyPr/>
          <a:lstStyle/>
          <a:p>
            <a:r>
              <a:rPr lang="de-DE" dirty="0"/>
              <a:t>Kriterien BaFin (Schreiben vom 7.4.2016)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© Dr. D. Linardatos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sz="2200" b="0" dirty="0"/>
              <a:t>Persönliche Empfehlung, die sich auf eine Prüfung der persönlichen Umstände des Anlegers stützt </a:t>
            </a:r>
            <a:r>
              <a:rPr lang="de-DE" sz="2200" dirty="0"/>
              <a:t>oder (sic!)</a:t>
            </a:r>
          </a:p>
          <a:p>
            <a:endParaRPr lang="de-DE" sz="2200" dirty="0"/>
          </a:p>
          <a:p>
            <a:r>
              <a:rPr lang="de-DE" sz="2200" b="0" dirty="0"/>
              <a:t>Persönliche Empfehlung, die als für den Anleger geeignet </a:t>
            </a:r>
            <a:r>
              <a:rPr lang="de-DE" sz="2200" dirty="0"/>
              <a:t>dargestellt wird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Kunde geht von Prüfung persönlicher Umstände aus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/>
              <a:t>Dienstleister setzt also einen </a:t>
            </a:r>
            <a:r>
              <a:rPr lang="de-DE" sz="2200" b="1" dirty="0"/>
              <a:t>Vertrauenstatbestand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713196"/>
      </p:ext>
    </p:extLst>
  </p:cSld>
  <p:clrMapOvr>
    <a:masterClrMapping/>
  </p:clrMapOvr>
</p:sld>
</file>

<file path=ppt/theme/theme1.xml><?xml version="1.0" encoding="utf-8"?>
<a:theme xmlns:a="http://schemas.openxmlformats.org/drawingml/2006/main" name="Präsentationsvorlage Uni M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Präsentationsvorlage Uni MA</Template>
  <TotalTime>0</TotalTime>
  <Words>2447</Words>
  <Application>Microsoft Office PowerPoint</Application>
  <PresentationFormat>Bildschirmpräsentation (4:3)</PresentationFormat>
  <Paragraphs>383</Paragraphs>
  <Slides>30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Arial Unicode MS</vt:lpstr>
      <vt:lpstr>Calibri</vt:lpstr>
      <vt:lpstr>Courier New</vt:lpstr>
      <vt:lpstr>Symbol</vt:lpstr>
      <vt:lpstr>Wingdings</vt:lpstr>
      <vt:lpstr>Präsentationsvorlage Uni MA</vt:lpstr>
      <vt:lpstr>Von Robo Advisor und Security Tokens</vt:lpstr>
      <vt:lpstr>Robo Advice</vt:lpstr>
      <vt:lpstr>Praktischer Ablauf</vt:lpstr>
      <vt:lpstr>Dienstleistungsspektrum</vt:lpstr>
      <vt:lpstr>Eingesetzte Technik (I)</vt:lpstr>
      <vt:lpstr>Eingesetzte Technik (II)</vt:lpstr>
      <vt:lpstr>Anlageberatung durch Robo Advisor?</vt:lpstr>
      <vt:lpstr>Anlageberatung</vt:lpstr>
      <vt:lpstr>Anlageberatung</vt:lpstr>
      <vt:lpstr>Anlageberatung</vt:lpstr>
      <vt:lpstr>Anlageberatung</vt:lpstr>
      <vt:lpstr>Anlageberatung</vt:lpstr>
      <vt:lpstr>Anlageberatung</vt:lpstr>
      <vt:lpstr>ICOs und STOs</vt:lpstr>
      <vt:lpstr>Blockchain und Wertpapier- bzw. Tokentransaktionen </vt:lpstr>
      <vt:lpstr>Blockchain und Transaktionen</vt:lpstr>
      <vt:lpstr>Blockchain/Wertpapiertransaktion</vt:lpstr>
      <vt:lpstr>Blockchain/Wertpapiertransaktion</vt:lpstr>
      <vt:lpstr>Initial Coin Offering (ICO)</vt:lpstr>
      <vt:lpstr>Tokenarten</vt:lpstr>
      <vt:lpstr>Tokenarten</vt:lpstr>
      <vt:lpstr>Tokenarten</vt:lpstr>
      <vt:lpstr>Wertpapierbegriff</vt:lpstr>
      <vt:lpstr>Europäischer Wertpapierbegriff </vt:lpstr>
      <vt:lpstr>Europäischer Wertpapierbegriff </vt:lpstr>
      <vt:lpstr>Europäischer Wertpapierbegriff </vt:lpstr>
      <vt:lpstr>Aufsichtsrechtliche Qualifizierung </vt:lpstr>
      <vt:lpstr>Rechtsfolgen</vt:lpstr>
      <vt:lpstr>Fazit</vt:lpstr>
      <vt:lpstr>PowerPoint-Präsentation</vt:lpstr>
    </vt:vector>
  </TitlesOfParts>
  <Company>Universität Mannheim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rwosch</dc:creator>
  <cp:lastModifiedBy>Dimitrios Linardatos</cp:lastModifiedBy>
  <cp:revision>460</cp:revision>
  <cp:lastPrinted>2019-01-17T10:47:10Z</cp:lastPrinted>
  <dcterms:created xsi:type="dcterms:W3CDTF">2018-04-04T08:21:36Z</dcterms:created>
  <dcterms:modified xsi:type="dcterms:W3CDTF">2019-09-18T17:45:35Z</dcterms:modified>
</cp:coreProperties>
</file>