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327" r:id="rId4"/>
    <p:sldId id="360" r:id="rId5"/>
    <p:sldId id="348" r:id="rId6"/>
    <p:sldId id="349" r:id="rId7"/>
    <p:sldId id="344" r:id="rId8"/>
    <p:sldId id="345" r:id="rId9"/>
    <p:sldId id="346" r:id="rId10"/>
    <p:sldId id="340" r:id="rId11"/>
    <p:sldId id="350" r:id="rId12"/>
    <p:sldId id="330" r:id="rId13"/>
    <p:sldId id="355" r:id="rId14"/>
    <p:sldId id="354" r:id="rId15"/>
    <p:sldId id="331" r:id="rId16"/>
    <p:sldId id="357" r:id="rId17"/>
    <p:sldId id="351" r:id="rId18"/>
    <p:sldId id="368" r:id="rId19"/>
    <p:sldId id="369" r:id="rId20"/>
    <p:sldId id="373" r:id="rId21"/>
    <p:sldId id="374" r:id="rId22"/>
    <p:sldId id="367" r:id="rId23"/>
    <p:sldId id="352" r:id="rId24"/>
    <p:sldId id="362" r:id="rId25"/>
    <p:sldId id="353" r:id="rId26"/>
    <p:sldId id="334" r:id="rId27"/>
    <p:sldId id="335" r:id="rId28"/>
    <p:sldId id="370" r:id="rId29"/>
    <p:sldId id="371" r:id="rId30"/>
    <p:sldId id="337" r:id="rId31"/>
    <p:sldId id="372" r:id="rId32"/>
    <p:sldId id="363" r:id="rId33"/>
    <p:sldId id="338" r:id="rId34"/>
    <p:sldId id="364" r:id="rId35"/>
    <p:sldId id="365" r:id="rId36"/>
    <p:sldId id="332" r:id="rId37"/>
    <p:sldId id="359" r:id="rId38"/>
  </p:sldIdLst>
  <p:sldSz cx="9144000" cy="6858000" type="screen4x3"/>
  <p:notesSz cx="6735763" cy="98663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38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9565" cy="495367"/>
          </a:xfrm>
          <a:prstGeom prst="rect">
            <a:avLst/>
          </a:prstGeom>
        </p:spPr>
        <p:txBody>
          <a:bodyPr vert="horz" lIns="90754" tIns="45377" rIns="90754" bIns="45377" rtlCol="0"/>
          <a:lstStyle>
            <a:lvl1pPr algn="l">
              <a:defRPr sz="1200"/>
            </a:lvl1pPr>
          </a:lstStyle>
          <a:p>
            <a:endParaRPr lang="de-AT"/>
          </a:p>
        </p:txBody>
      </p:sp>
      <p:sp>
        <p:nvSpPr>
          <p:cNvPr id="3" name="Datumsplatzhalter 2"/>
          <p:cNvSpPr>
            <a:spLocks noGrp="1"/>
          </p:cNvSpPr>
          <p:nvPr>
            <p:ph type="dt" sz="quarter" idx="1"/>
          </p:nvPr>
        </p:nvSpPr>
        <p:spPr>
          <a:xfrm>
            <a:off x="3814626" y="0"/>
            <a:ext cx="2919565" cy="495367"/>
          </a:xfrm>
          <a:prstGeom prst="rect">
            <a:avLst/>
          </a:prstGeom>
        </p:spPr>
        <p:txBody>
          <a:bodyPr vert="horz" lIns="90754" tIns="45377" rIns="90754" bIns="45377" rtlCol="0"/>
          <a:lstStyle>
            <a:lvl1pPr algn="r">
              <a:defRPr sz="1200"/>
            </a:lvl1pPr>
          </a:lstStyle>
          <a:p>
            <a:fld id="{C961B12C-2B35-4F88-823D-DF41875F9639}" type="datetimeFigureOut">
              <a:rPr lang="de-AT" smtClean="0"/>
              <a:t>24.09.2019</a:t>
            </a:fld>
            <a:endParaRPr lang="de-AT"/>
          </a:p>
        </p:txBody>
      </p:sp>
      <p:sp>
        <p:nvSpPr>
          <p:cNvPr id="4" name="Fußzeilenplatzhalter 3"/>
          <p:cNvSpPr>
            <a:spLocks noGrp="1"/>
          </p:cNvSpPr>
          <p:nvPr>
            <p:ph type="ftr" sz="quarter" idx="2"/>
          </p:nvPr>
        </p:nvSpPr>
        <p:spPr>
          <a:xfrm>
            <a:off x="0" y="9370947"/>
            <a:ext cx="2919565" cy="495367"/>
          </a:xfrm>
          <a:prstGeom prst="rect">
            <a:avLst/>
          </a:prstGeom>
        </p:spPr>
        <p:txBody>
          <a:bodyPr vert="horz" lIns="90754" tIns="45377" rIns="90754" bIns="45377" rtlCol="0" anchor="b"/>
          <a:lstStyle>
            <a:lvl1pPr algn="l">
              <a:defRPr sz="1200"/>
            </a:lvl1pPr>
          </a:lstStyle>
          <a:p>
            <a:endParaRPr lang="de-AT"/>
          </a:p>
        </p:txBody>
      </p:sp>
      <p:sp>
        <p:nvSpPr>
          <p:cNvPr id="5" name="Foliennummernplatzhalter 4"/>
          <p:cNvSpPr>
            <a:spLocks noGrp="1"/>
          </p:cNvSpPr>
          <p:nvPr>
            <p:ph type="sldNum" sz="quarter" idx="3"/>
          </p:nvPr>
        </p:nvSpPr>
        <p:spPr>
          <a:xfrm>
            <a:off x="3814626" y="9370947"/>
            <a:ext cx="2919565" cy="495367"/>
          </a:xfrm>
          <a:prstGeom prst="rect">
            <a:avLst/>
          </a:prstGeom>
        </p:spPr>
        <p:txBody>
          <a:bodyPr vert="horz" lIns="90754" tIns="45377" rIns="90754" bIns="45377" rtlCol="0" anchor="b"/>
          <a:lstStyle>
            <a:lvl1pPr algn="r">
              <a:defRPr sz="1200"/>
            </a:lvl1pPr>
          </a:lstStyle>
          <a:p>
            <a:fld id="{7EA7FBD7-946B-4EAF-AD9C-86309F3DA8BE}" type="slidenum">
              <a:rPr lang="de-AT" smtClean="0"/>
              <a:t>‹#›</a:t>
            </a:fld>
            <a:endParaRPr lang="de-AT"/>
          </a:p>
        </p:txBody>
      </p:sp>
    </p:spTree>
    <p:extLst>
      <p:ext uri="{BB962C8B-B14F-4D97-AF65-F5344CB8AC3E}">
        <p14:creationId xmlns:p14="http://schemas.microsoft.com/office/powerpoint/2010/main" val="4105137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18830" cy="495029"/>
          </a:xfrm>
          <a:prstGeom prst="rect">
            <a:avLst/>
          </a:prstGeom>
        </p:spPr>
        <p:txBody>
          <a:bodyPr vert="horz" lIns="90754" tIns="45377" rIns="90754" bIns="45377" rtlCol="0"/>
          <a:lstStyle>
            <a:lvl1pPr algn="l">
              <a:defRPr sz="1200"/>
            </a:lvl1pPr>
          </a:lstStyle>
          <a:p>
            <a:endParaRPr lang="de-AT"/>
          </a:p>
        </p:txBody>
      </p:sp>
      <p:sp>
        <p:nvSpPr>
          <p:cNvPr id="3" name="Datumsplatzhalter 2"/>
          <p:cNvSpPr>
            <a:spLocks noGrp="1"/>
          </p:cNvSpPr>
          <p:nvPr>
            <p:ph type="dt" idx="1"/>
          </p:nvPr>
        </p:nvSpPr>
        <p:spPr>
          <a:xfrm>
            <a:off x="3815375" y="0"/>
            <a:ext cx="2918830" cy="495029"/>
          </a:xfrm>
          <a:prstGeom prst="rect">
            <a:avLst/>
          </a:prstGeom>
        </p:spPr>
        <p:txBody>
          <a:bodyPr vert="horz" lIns="90754" tIns="45377" rIns="90754" bIns="45377" rtlCol="0"/>
          <a:lstStyle>
            <a:lvl1pPr algn="r">
              <a:defRPr sz="1200"/>
            </a:lvl1pPr>
          </a:lstStyle>
          <a:p>
            <a:fld id="{504B7C68-EB07-46A1-B044-575C6555E2DF}" type="datetimeFigureOut">
              <a:rPr lang="de-AT" smtClean="0"/>
              <a:t>24.09.2019</a:t>
            </a:fld>
            <a:endParaRPr lang="de-AT"/>
          </a:p>
        </p:txBody>
      </p:sp>
      <p:sp>
        <p:nvSpPr>
          <p:cNvPr id="4" name="Folienbildplatzhalt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0754" tIns="45377" rIns="90754" bIns="45377" rtlCol="0" anchor="ctr"/>
          <a:lstStyle/>
          <a:p>
            <a:endParaRPr lang="de-AT"/>
          </a:p>
        </p:txBody>
      </p:sp>
      <p:sp>
        <p:nvSpPr>
          <p:cNvPr id="5" name="Notizenplatzhalter 4"/>
          <p:cNvSpPr>
            <a:spLocks noGrp="1"/>
          </p:cNvSpPr>
          <p:nvPr>
            <p:ph type="body" sz="quarter" idx="3"/>
          </p:nvPr>
        </p:nvSpPr>
        <p:spPr>
          <a:xfrm>
            <a:off x="673577" y="4748163"/>
            <a:ext cx="5388610" cy="3884861"/>
          </a:xfrm>
          <a:prstGeom prst="rect">
            <a:avLst/>
          </a:prstGeom>
        </p:spPr>
        <p:txBody>
          <a:bodyPr vert="horz" lIns="90754" tIns="45377" rIns="90754" bIns="4537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1" y="9371285"/>
            <a:ext cx="2918830" cy="495028"/>
          </a:xfrm>
          <a:prstGeom prst="rect">
            <a:avLst/>
          </a:prstGeom>
        </p:spPr>
        <p:txBody>
          <a:bodyPr vert="horz" lIns="90754" tIns="45377" rIns="90754" bIns="45377" rtlCol="0" anchor="b"/>
          <a:lstStyle>
            <a:lvl1pPr algn="l">
              <a:defRPr sz="1200"/>
            </a:lvl1pPr>
          </a:lstStyle>
          <a:p>
            <a:endParaRPr lang="de-AT"/>
          </a:p>
        </p:txBody>
      </p:sp>
      <p:sp>
        <p:nvSpPr>
          <p:cNvPr id="7" name="Foliennummernplatzhalter 6"/>
          <p:cNvSpPr>
            <a:spLocks noGrp="1"/>
          </p:cNvSpPr>
          <p:nvPr>
            <p:ph type="sldNum" sz="quarter" idx="5"/>
          </p:nvPr>
        </p:nvSpPr>
        <p:spPr>
          <a:xfrm>
            <a:off x="3815375" y="9371285"/>
            <a:ext cx="2918830" cy="495028"/>
          </a:xfrm>
          <a:prstGeom prst="rect">
            <a:avLst/>
          </a:prstGeom>
        </p:spPr>
        <p:txBody>
          <a:bodyPr vert="horz" lIns="90754" tIns="45377" rIns="90754" bIns="45377" rtlCol="0" anchor="b"/>
          <a:lstStyle>
            <a:lvl1pPr algn="r">
              <a:defRPr sz="1200"/>
            </a:lvl1pPr>
          </a:lstStyle>
          <a:p>
            <a:fld id="{7900E88D-BB9C-45A9-9EC9-5C96010BFEFE}" type="slidenum">
              <a:rPr lang="de-AT" smtClean="0"/>
              <a:t>‹#›</a:t>
            </a:fld>
            <a:endParaRPr lang="de-AT"/>
          </a:p>
        </p:txBody>
      </p:sp>
    </p:spTree>
    <p:extLst>
      <p:ext uri="{BB962C8B-B14F-4D97-AF65-F5344CB8AC3E}">
        <p14:creationId xmlns:p14="http://schemas.microsoft.com/office/powerpoint/2010/main" val="13780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900E88D-BB9C-45A9-9EC9-5C96010BFEFE}" type="slidenum">
              <a:rPr lang="de-AT" smtClean="0"/>
              <a:t>1</a:t>
            </a:fld>
            <a:endParaRPr lang="de-AT"/>
          </a:p>
        </p:txBody>
      </p:sp>
    </p:spTree>
    <p:extLst>
      <p:ext uri="{BB962C8B-B14F-4D97-AF65-F5344CB8AC3E}">
        <p14:creationId xmlns:p14="http://schemas.microsoft.com/office/powerpoint/2010/main" val="348092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4218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436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467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071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58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717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492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732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409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4298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7900E88D-BB9C-45A9-9EC9-5C96010BFEFE}" type="slidenum">
              <a:rPr lang="de-AT" smtClean="0"/>
              <a:t>2</a:t>
            </a:fld>
            <a:endParaRPr lang="de-AT"/>
          </a:p>
        </p:txBody>
      </p:sp>
    </p:spTree>
    <p:extLst>
      <p:ext uri="{BB962C8B-B14F-4D97-AF65-F5344CB8AC3E}">
        <p14:creationId xmlns:p14="http://schemas.microsoft.com/office/powerpoint/2010/main" val="1975012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859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892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00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2139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735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027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563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381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1521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4154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4183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8375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452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219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4020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6699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9202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944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53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70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540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08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082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27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7900E88D-BB9C-45A9-9EC9-5C96010BFEFE}" type="slidenum">
              <a:rPr lang="de-AT" smtClean="0"/>
              <a:t>9</a:t>
            </a:fld>
            <a:endParaRPr lang="de-AT"/>
          </a:p>
        </p:txBody>
      </p:sp>
    </p:spTree>
    <p:extLst>
      <p:ext uri="{BB962C8B-B14F-4D97-AF65-F5344CB8AC3E}">
        <p14:creationId xmlns:p14="http://schemas.microsoft.com/office/powerpoint/2010/main" val="403432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8E7ACB63-9C09-4952-83E4-495D5E0F02FD}" type="datetime1">
              <a:rPr lang="de-AT" smtClean="0"/>
              <a:t>24.09.2019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364162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CE0591DE-A6A7-4091-BE83-E6F38580DEC6}" type="datetime1">
              <a:rPr lang="de-AT" smtClean="0"/>
              <a:t>24.09.2019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195613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2772E34-56C2-4D0D-822F-49C6810EFD65}" type="datetime1">
              <a:rPr lang="de-AT" smtClean="0"/>
              <a:t>24.09.2019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259964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F4F69606-5766-464A-90FA-62FC07A61055}" type="datetime1">
              <a:rPr lang="de-AT" smtClean="0"/>
              <a:t>24.09.2019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292226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BDB4324-6348-41AF-A635-E463F1DEBD49}" type="datetime1">
              <a:rPr lang="de-AT" smtClean="0"/>
              <a:t>24.09.2019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415588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BBC6932E-753C-4867-A5BB-B684B6C9E329}" type="datetime1">
              <a:rPr lang="de-AT" smtClean="0"/>
              <a:t>24.09.2019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149144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5F21B738-A6FA-452C-A6F2-5AF12CCD3305}" type="datetime1">
              <a:rPr lang="de-AT" smtClean="0"/>
              <a:t>24.09.2019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363983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AFB92BBD-207A-46E4-992A-D27FF169EC89}" type="datetime1">
              <a:rPr lang="de-AT" smtClean="0"/>
              <a:t>24.09.2019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308227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4513DC7-973B-49B0-91A5-E2006AFEBBC1}" type="datetime1">
              <a:rPr lang="de-AT" smtClean="0"/>
              <a:t>24.09.2019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267164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84DC2C6-6A4A-4285-89BA-6B62F28D1C3E}" type="datetime1">
              <a:rPr lang="de-AT" smtClean="0"/>
              <a:t>24.09.2019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212066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6787959-3630-4AC5-980F-B098DF72FCDF}" type="datetime1">
              <a:rPr lang="de-AT" smtClean="0"/>
              <a:t>24.09.2019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1FBC8B0C-759A-4DCE-B28B-B6E632B12EDC}" type="slidenum">
              <a:rPr lang="de-AT" smtClean="0"/>
              <a:t>‹#›</a:t>
            </a:fld>
            <a:endParaRPr lang="de-AT"/>
          </a:p>
        </p:txBody>
      </p:sp>
    </p:spTree>
    <p:extLst>
      <p:ext uri="{BB962C8B-B14F-4D97-AF65-F5344CB8AC3E}">
        <p14:creationId xmlns:p14="http://schemas.microsoft.com/office/powerpoint/2010/main" val="61983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DC2D8-249A-4389-A729-7891CEC1729F}" type="datetime1">
              <a:rPr lang="de-AT" smtClean="0"/>
              <a:t>24.09.2019</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C8B0C-759A-4DCE-B28B-B6E632B12EDC}" type="slidenum">
              <a:rPr lang="de-AT" smtClean="0"/>
              <a:t>‹#›</a:t>
            </a:fld>
            <a:endParaRPr lang="de-AT"/>
          </a:p>
        </p:txBody>
      </p:sp>
    </p:spTree>
    <p:extLst>
      <p:ext uri="{BB962C8B-B14F-4D97-AF65-F5344CB8AC3E}">
        <p14:creationId xmlns:p14="http://schemas.microsoft.com/office/powerpoint/2010/main" val="1134660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leupold@vki.at" TargetMode="External"/><Relationship Id="rId7"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hyperlink" Target="http://www.verbraucherrecht.at/" TargetMode="External"/><Relationship Id="rId4" Type="http://schemas.openxmlformats.org/officeDocument/2006/relationships/hyperlink" Target="http://www.vki-akademie.a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98893" y="1700808"/>
            <a:ext cx="7339913" cy="1470025"/>
          </a:xfrm>
        </p:spPr>
        <p:txBody>
          <a:bodyPr>
            <a:normAutofit fontScale="90000"/>
          </a:bodyPr>
          <a:lstStyle/>
          <a:p>
            <a:r>
              <a:rPr lang="de-DE" sz="3200" b="1"/>
              <a:t>Nachrangdarlehen und AGB-Kontrolle – Grundlagen und aktuelle Judikatur im Spannungsfeld von Finanzierung und Verbraucherschutz</a:t>
            </a:r>
            <a:endParaRPr lang="de-AT" sz="3200" b="1" dirty="0"/>
          </a:p>
        </p:txBody>
      </p:sp>
      <p:sp>
        <p:nvSpPr>
          <p:cNvPr id="3" name="Untertitel 2"/>
          <p:cNvSpPr>
            <a:spLocks noGrp="1"/>
          </p:cNvSpPr>
          <p:nvPr>
            <p:ph type="subTitle" idx="1"/>
          </p:nvPr>
        </p:nvSpPr>
        <p:spPr>
          <a:xfrm>
            <a:off x="1475656" y="3371670"/>
            <a:ext cx="6400800" cy="2999358"/>
          </a:xfrm>
        </p:spPr>
        <p:txBody>
          <a:bodyPr>
            <a:normAutofit fontScale="92500" lnSpcReduction="10000"/>
          </a:bodyPr>
          <a:lstStyle/>
          <a:p>
            <a:pPr algn="l"/>
            <a:endParaRPr lang="de-AT" sz="2000" b="1"/>
          </a:p>
          <a:p>
            <a:pPr algn="l"/>
            <a:r>
              <a:rPr lang="de-AT" sz="2000" b="1"/>
              <a:t>2. ZinsO-Praktikertagung</a:t>
            </a:r>
            <a:endParaRPr lang="de-AT" sz="2000" b="1" dirty="0"/>
          </a:p>
          <a:p>
            <a:pPr algn="l"/>
            <a:r>
              <a:rPr lang="de-AT" sz="2000" b="1"/>
              <a:t>9/24/2018</a:t>
            </a:r>
            <a:endParaRPr lang="de-AT" sz="1600" dirty="0">
              <a:solidFill>
                <a:prstClr val="black"/>
              </a:solidFill>
              <a:latin typeface="Calibri" panose="020F0502020204030204" pitchFamily="34" charset="0"/>
            </a:endParaRPr>
          </a:p>
          <a:p>
            <a:pPr lvl="0" algn="l">
              <a:spcBef>
                <a:spcPts val="0"/>
              </a:spcBef>
              <a:defRPr/>
            </a:pPr>
            <a:endParaRPr lang="de-AT" sz="1600" dirty="0">
              <a:solidFill>
                <a:prstClr val="black"/>
              </a:solidFill>
              <a:latin typeface="Calibri" panose="020F0502020204030204" pitchFamily="34" charset="0"/>
            </a:endParaRPr>
          </a:p>
          <a:p>
            <a:pPr lvl="0" algn="l">
              <a:spcBef>
                <a:spcPts val="0"/>
              </a:spcBef>
              <a:defRPr/>
            </a:pPr>
            <a:r>
              <a:rPr lang="de-AT" sz="1600" dirty="0">
                <a:solidFill>
                  <a:prstClr val="black"/>
                </a:solidFill>
                <a:latin typeface="Calibri" panose="020F0502020204030204" pitchFamily="34" charset="0"/>
              </a:rPr>
              <a:t>Dr. Petra Leupold, LL.M. (UCLA)</a:t>
            </a:r>
            <a:endParaRPr lang="en-US" sz="1600" dirty="0">
              <a:solidFill>
                <a:prstClr val="black"/>
              </a:solidFill>
              <a:latin typeface="Calibri" panose="020F0502020204030204" pitchFamily="34" charset="0"/>
            </a:endParaRPr>
          </a:p>
          <a:p>
            <a:pPr lvl="0" algn="l">
              <a:spcBef>
                <a:spcPts val="0"/>
              </a:spcBef>
              <a:defRPr/>
            </a:pPr>
            <a:r>
              <a:rPr lang="en-US" sz="1600">
                <a:solidFill>
                  <a:prstClr val="black"/>
                </a:solidFill>
                <a:latin typeface="Calibri" panose="020F0502020204030204" pitchFamily="34" charset="0"/>
              </a:rPr>
              <a:t>Director </a:t>
            </a:r>
            <a:r>
              <a:rPr lang="en-US" sz="1600" dirty="0">
                <a:solidFill>
                  <a:prstClr val="black"/>
                </a:solidFill>
                <a:latin typeface="Calibri" panose="020F0502020204030204" pitchFamily="34" charset="0"/>
              </a:rPr>
              <a:t>of </a:t>
            </a:r>
            <a:r>
              <a:rPr lang="en-US" sz="1600">
                <a:solidFill>
                  <a:prstClr val="black"/>
                </a:solidFill>
                <a:latin typeface="Calibri" panose="020F0502020204030204" pitchFamily="34" charset="0"/>
              </a:rPr>
              <a:t>VKI Academy, Head of Dep</a:t>
            </a:r>
            <a:r>
              <a:rPr lang="en-US" sz="1600" dirty="0">
                <a:solidFill>
                  <a:prstClr val="black"/>
                </a:solidFill>
                <a:latin typeface="Calibri" panose="020F0502020204030204" pitchFamily="34" charset="0"/>
              </a:rPr>
              <a:t>. of Knowledge Management</a:t>
            </a:r>
          </a:p>
          <a:p>
            <a:pPr lvl="0" algn="l">
              <a:spcBef>
                <a:spcPts val="0"/>
              </a:spcBef>
              <a:defRPr/>
            </a:pPr>
            <a:r>
              <a:rPr lang="de-DE" sz="1600">
                <a:solidFill>
                  <a:prstClr val="black"/>
                </a:solidFill>
                <a:latin typeface="Calibri" panose="020F0502020204030204" pitchFamily="34" charset="0"/>
              </a:rPr>
              <a:t>Legal Department</a:t>
            </a:r>
            <a:endParaRPr lang="de-DE" sz="1600" dirty="0">
              <a:solidFill>
                <a:prstClr val="black"/>
              </a:solidFill>
              <a:latin typeface="Calibri" panose="020F0502020204030204" pitchFamily="34" charset="0"/>
            </a:endParaRPr>
          </a:p>
          <a:p>
            <a:pPr lvl="0" algn="l">
              <a:spcBef>
                <a:spcPts val="0"/>
              </a:spcBef>
              <a:defRPr/>
            </a:pPr>
            <a:r>
              <a:rPr lang="de-DE" sz="1600" dirty="0">
                <a:solidFill>
                  <a:prstClr val="black"/>
                </a:solidFill>
                <a:latin typeface="Calibri" panose="020F0502020204030204" pitchFamily="34" charset="0"/>
              </a:rPr>
              <a:t>Verein für Konsumenteninformation (VKI)</a:t>
            </a:r>
          </a:p>
          <a:p>
            <a:pPr lvl="0" algn="l">
              <a:spcBef>
                <a:spcPts val="0"/>
              </a:spcBef>
              <a:defRPr/>
            </a:pPr>
            <a:r>
              <a:rPr lang="de-DE" sz="1600" dirty="0">
                <a:solidFill>
                  <a:prstClr val="black"/>
                </a:solidFill>
                <a:latin typeface="Calibri" panose="020F0502020204030204" pitchFamily="34" charset="0"/>
              </a:rPr>
              <a:t>Austria, 1060 Vienna, Linke Wienzeile 18</a:t>
            </a:r>
            <a:br>
              <a:rPr lang="de-DE" sz="1600" dirty="0">
                <a:solidFill>
                  <a:prstClr val="black"/>
                </a:solidFill>
                <a:latin typeface="Calibri" panose="020F0502020204030204" pitchFamily="34" charset="0"/>
              </a:rPr>
            </a:br>
            <a:r>
              <a:rPr lang="de-DE" sz="1600" dirty="0">
                <a:solidFill>
                  <a:prstClr val="black"/>
                </a:solidFill>
                <a:latin typeface="Calibri" panose="020F0502020204030204" pitchFamily="34" charset="0"/>
              </a:rPr>
              <a:t>E-Mail: </a:t>
            </a:r>
            <a:r>
              <a:rPr lang="de-DE" sz="1600" dirty="0">
                <a:solidFill>
                  <a:prstClr val="black"/>
                </a:solidFill>
                <a:latin typeface="Calibri" panose="020F0502020204030204" pitchFamily="34" charset="0"/>
                <a:hlinkClick r:id="rId3"/>
              </a:rPr>
              <a:t>pleupold@vki.at</a:t>
            </a:r>
            <a:endParaRPr lang="de-DE" sz="1600" dirty="0">
              <a:solidFill>
                <a:prstClr val="black"/>
              </a:solidFill>
              <a:latin typeface="Calibri" panose="020F0502020204030204" pitchFamily="34" charset="0"/>
            </a:endParaRPr>
          </a:p>
          <a:p>
            <a:pPr lvl="0" algn="l">
              <a:spcBef>
                <a:spcPts val="0"/>
              </a:spcBef>
              <a:defRPr/>
            </a:pPr>
            <a:r>
              <a:rPr lang="de-DE" sz="1600" dirty="0">
                <a:solidFill>
                  <a:prstClr val="black"/>
                </a:solidFill>
                <a:latin typeface="Calibri" panose="020F0502020204030204" pitchFamily="34" charset="0"/>
                <a:hlinkClick r:id="rId4"/>
              </a:rPr>
              <a:t>www.vki-akademie.at</a:t>
            </a:r>
            <a:r>
              <a:rPr lang="de-DE" sz="1600" dirty="0">
                <a:solidFill>
                  <a:prstClr val="black"/>
                </a:solidFill>
                <a:latin typeface="Calibri" panose="020F0502020204030204" pitchFamily="34" charset="0"/>
              </a:rPr>
              <a:t> </a:t>
            </a:r>
          </a:p>
          <a:p>
            <a:pPr algn="l">
              <a:spcBef>
                <a:spcPts val="0"/>
              </a:spcBef>
              <a:defRPr/>
            </a:pPr>
            <a:r>
              <a:rPr lang="de-DE" sz="1600" dirty="0">
                <a:solidFill>
                  <a:prstClr val="black"/>
                </a:solidFill>
                <a:latin typeface="Calibri" panose="020F0502020204030204" pitchFamily="34" charset="0"/>
                <a:hlinkClick r:id="rId5"/>
              </a:rPr>
              <a:t>www.verbraucherrecht.at</a:t>
            </a:r>
            <a:endParaRPr lang="de-AT" sz="1600" dirty="0">
              <a:solidFill>
                <a:prstClr val="black"/>
              </a:solidFill>
            </a:endParaRPr>
          </a:p>
          <a:p>
            <a:pPr algn="r"/>
            <a:endParaRPr lang="de-AT" sz="2000" b="1" dirty="0"/>
          </a:p>
        </p:txBody>
      </p:sp>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8833" y="5877272"/>
            <a:ext cx="540060" cy="744182"/>
          </a:xfrm>
          <a:prstGeom prst="rect">
            <a:avLst/>
          </a:prstGeom>
        </p:spPr>
      </p:pic>
      <p:pic>
        <p:nvPicPr>
          <p:cNvPr id="7" name="Grafik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2581" y="247023"/>
            <a:ext cx="2226265" cy="97661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a:t>
            </a:fld>
            <a:endParaRPr lang="de-AT"/>
          </a:p>
        </p:txBody>
      </p:sp>
    </p:spTree>
    <p:extLst>
      <p:ext uri="{BB962C8B-B14F-4D97-AF65-F5344CB8AC3E}">
        <p14:creationId xmlns:p14="http://schemas.microsoft.com/office/powerpoint/2010/main" val="856016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AGB-Kontrolle</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endParaRPr lang="de-AT" sz="2000" dirty="0"/>
          </a:p>
          <a:p>
            <a:r>
              <a:rPr lang="de-AT" sz="2000" dirty="0"/>
              <a:t>Emissionsbedingungen von Finanzprodukten unterliegen der AGB-Kontrolle (</a:t>
            </a:r>
            <a:r>
              <a:rPr lang="de-AT" sz="2000" dirty="0" err="1"/>
              <a:t>hA</a:t>
            </a:r>
            <a:r>
              <a:rPr lang="de-AT" sz="2000" dirty="0"/>
              <a:t>, stRsp, </a:t>
            </a:r>
            <a:r>
              <a:rPr lang="de-AT" sz="2000" dirty="0" err="1"/>
              <a:t>zB</a:t>
            </a:r>
            <a:r>
              <a:rPr lang="de-AT" sz="2000" dirty="0"/>
              <a:t> 1 Ob 93/16g) </a:t>
            </a:r>
          </a:p>
          <a:p>
            <a:r>
              <a:rPr lang="de-AT" sz="2000" dirty="0"/>
              <a:t>unabhängig davon ob Wertpapiere, Veranlagungen oder </a:t>
            </a:r>
            <a:r>
              <a:rPr lang="de-AT" sz="2000"/>
              <a:t>sonstige Anlageprodukte </a:t>
            </a:r>
          </a:p>
          <a:p>
            <a:r>
              <a:rPr lang="de-AT" sz="2000"/>
              <a:t>Eigen- vs Fremdkapital (Ö vs § 310 Ab 4 BGB, s aber Rsp zu Publikumsgesellschaften)</a:t>
            </a:r>
          </a:p>
          <a:p>
            <a:r>
              <a:rPr lang="de-AT" sz="2000"/>
              <a:t>Geltungskontrolle (§ 864a ABGB, § 305c Abs 1 BGB)</a:t>
            </a:r>
          </a:p>
          <a:p>
            <a:r>
              <a:rPr lang="de-AT" sz="2000"/>
              <a:t>Inhaltskontrolle (§ 879 Abs 3 ABGB, § 307 BGB)</a:t>
            </a:r>
          </a:p>
          <a:p>
            <a:r>
              <a:rPr lang="de-AT" sz="2000"/>
              <a:t>Transparenzgebot (§ 6 Abs 3 KSchG, § 307 Abs 1 S 2, Abs 3 S 2 BGB)</a:t>
            </a:r>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10</a:t>
            </a:fld>
            <a:endParaRPr lang="de-AT"/>
          </a:p>
        </p:txBody>
      </p:sp>
    </p:spTree>
    <p:extLst>
      <p:ext uri="{BB962C8B-B14F-4D97-AF65-F5344CB8AC3E}">
        <p14:creationId xmlns:p14="http://schemas.microsoft.com/office/powerpoint/2010/main" val="339682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DE" sz="2400" b="1"/>
              <a:t>Inhaltskontrolle</a:t>
            </a:r>
            <a:endParaRPr lang="de-DE"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OGH 24.8.2017, 4 Ob 110/17f</a:t>
            </a:r>
          </a:p>
          <a:p>
            <a:r>
              <a:rPr lang="de-AT" sz="2000" dirty="0"/>
              <a:t>SV: Verbandsverfahren (§ 28 KSchG) gegen Unternehmen für erneuerbare Energie und Fotovoltaik </a:t>
            </a:r>
          </a:p>
          <a:p>
            <a:r>
              <a:rPr lang="de-AT" sz="2000" dirty="0"/>
              <a:t>Zahlungen entweder in Monatsraten oder Einmalzahlung. Darlehensvertrag auf unbestimmte Zeit, Beendigung durch Kündigung des Darlehensgebers oder des Darlehensnehmers zum jeweils möglichen Kündigungstermin. </a:t>
            </a:r>
          </a:p>
          <a:p>
            <a:r>
              <a:rPr lang="de-AT" sz="2000" dirty="0"/>
              <a:t>Darlehensgeber verzichtet für Dauer von 4 Jahren auf Kündigung.</a:t>
            </a:r>
          </a:p>
          <a:p>
            <a:r>
              <a:rPr lang="de-AT" sz="2000" dirty="0"/>
              <a:t>Qualifizierte Nachrangabrede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11</a:t>
            </a:fld>
            <a:endParaRPr lang="de-AT"/>
          </a:p>
        </p:txBody>
      </p:sp>
    </p:spTree>
    <p:extLst>
      <p:ext uri="{BB962C8B-B14F-4D97-AF65-F5344CB8AC3E}">
        <p14:creationId xmlns:p14="http://schemas.microsoft.com/office/powerpoint/2010/main" val="154459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8229600" cy="4949600"/>
          </a:xfrm>
        </p:spPr>
        <p:txBody>
          <a:bodyPr>
            <a:normAutofit lnSpcReduction="10000"/>
          </a:bodyPr>
          <a:lstStyle/>
          <a:p>
            <a:pPr marL="0" indent="0">
              <a:buNone/>
            </a:pPr>
            <a:r>
              <a:rPr lang="de-AT" sz="2000" b="1" dirty="0"/>
              <a:t>Zulässige Kündigungsklausel</a:t>
            </a:r>
            <a:r>
              <a:rPr lang="de-AT" sz="2000" dirty="0"/>
              <a:t>:</a:t>
            </a:r>
          </a:p>
          <a:p>
            <a:r>
              <a:rPr lang="de-AT" sz="2000" dirty="0"/>
              <a:t>„</a:t>
            </a:r>
            <a:r>
              <a:rPr lang="de-DE" sz="2000" i="1" dirty="0"/>
              <a:t>Der Darlehensgeber ist berechtigt, diesen Darlehensvertrag unter Einhaltung einer Kündigungsfrist von 12 Monaten jeweils zum 31.12. ordentlich zu kündigen.</a:t>
            </a:r>
            <a:r>
              <a:rPr lang="de-AT" sz="2000" dirty="0"/>
              <a:t>“</a:t>
            </a:r>
          </a:p>
          <a:p>
            <a:pPr marL="285750"/>
            <a:r>
              <a:rPr lang="de-AT" sz="2000" dirty="0"/>
              <a:t>Kein Verstoß gegen § 6 Abs 1 Z 1 KSchG (unzulässige Bindungsdauer): </a:t>
            </a:r>
          </a:p>
          <a:p>
            <a:pPr lvl="1"/>
            <a:r>
              <a:rPr lang="de-AT" sz="1800" dirty="0"/>
              <a:t>Risikofinanzierung, für die Bankkredite nicht so einfach zu erlangen sind, sodass alternative Finanzierungsformen von besonderem Interesse sind.</a:t>
            </a:r>
          </a:p>
          <a:p>
            <a:pPr lvl="1"/>
            <a:r>
              <a:rPr lang="de-AT" sz="1800" dirty="0"/>
              <a:t>Dem Interesse der </a:t>
            </a:r>
            <a:r>
              <a:rPr lang="de-AT" sz="1800" dirty="0" err="1"/>
              <a:t>Bekl</a:t>
            </a:r>
            <a:r>
              <a:rPr lang="de-AT" sz="1800" dirty="0"/>
              <a:t> an einer langfristigen Finanzplanung wird auch nicht schon durch den 4-jährigen Kündigungsverzicht Rechnung getragen, weil auch nach dessen Ablauf jenes Kapital, das mit der Kündigung abgezogen wird, ersetzt werden muss, wofür eine </a:t>
            </a:r>
            <a:r>
              <a:rPr lang="de-AT" sz="1800" dirty="0" err="1"/>
              <a:t>entspr</a:t>
            </a:r>
            <a:r>
              <a:rPr lang="de-AT" sz="1800" dirty="0"/>
              <a:t> Vorlaufzeit erforderlich ist.</a:t>
            </a:r>
          </a:p>
          <a:p>
            <a:pPr marL="285750"/>
            <a:r>
              <a:rPr lang="de-AT" sz="2000" dirty="0"/>
              <a:t>Kein Verstoß gegen § 6 Abs 3 KSchG</a:t>
            </a:r>
          </a:p>
          <a:p>
            <a:pPr marL="0" indent="0">
              <a:buNone/>
            </a:pPr>
            <a:endParaRPr lang="de-AT" sz="2000" b="1" dirty="0"/>
          </a:p>
          <a:p>
            <a:pPr marL="0" indent="0">
              <a:buNone/>
            </a:pPr>
            <a:r>
              <a:rPr lang="de-AT" sz="2000" b="1" dirty="0"/>
              <a:t>Unzulässige Klauseln</a:t>
            </a:r>
            <a:r>
              <a:rPr lang="de-AT" sz="2000" dirty="0"/>
              <a:t>: pauschalierte verschuldensunabhängige Ersatzleistung </a:t>
            </a:r>
            <a:r>
              <a:rPr lang="de-AT" sz="2000" dirty="0" err="1"/>
              <a:t>iHv</a:t>
            </a:r>
            <a:r>
              <a:rPr lang="de-AT" sz="2000" dirty="0"/>
              <a:t> 25 % bei vorzeitiger Kündigung; Haftungsausschluss für leichte Fahrlässigkeit</a:t>
            </a:r>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12</a:t>
            </a:fld>
            <a:endParaRPr lang="de-AT"/>
          </a:p>
        </p:txBody>
      </p:sp>
    </p:spTree>
    <p:extLst>
      <p:ext uri="{BB962C8B-B14F-4D97-AF65-F5344CB8AC3E}">
        <p14:creationId xmlns:p14="http://schemas.microsoft.com/office/powerpoint/2010/main" val="2242044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Inhaltskontrolle</a:t>
            </a:r>
            <a:endParaRPr lang="de-AT" sz="2400" b="1" dirty="0"/>
          </a:p>
        </p:txBody>
      </p:sp>
      <p:sp>
        <p:nvSpPr>
          <p:cNvPr id="3" name="Inhaltsplatzhalter 2"/>
          <p:cNvSpPr>
            <a:spLocks noGrp="1"/>
          </p:cNvSpPr>
          <p:nvPr>
            <p:ph idx="1"/>
          </p:nvPr>
        </p:nvSpPr>
        <p:spPr>
          <a:xfrm>
            <a:off x="457200" y="1600201"/>
            <a:ext cx="8229600" cy="4949600"/>
          </a:xfrm>
        </p:spPr>
        <p:txBody>
          <a:bodyPr>
            <a:normAutofit fontScale="92500" lnSpcReduction="10000"/>
          </a:bodyPr>
          <a:lstStyle/>
          <a:p>
            <a:pPr marL="0" indent="0">
              <a:buNone/>
            </a:pPr>
            <a:r>
              <a:rPr lang="de-AT" sz="2000" b="1" dirty="0"/>
              <a:t>Nachrangabrede</a:t>
            </a:r>
            <a:r>
              <a:rPr lang="de-AT" sz="2000" dirty="0"/>
              <a:t>:</a:t>
            </a:r>
          </a:p>
          <a:p>
            <a:pPr marL="0" indent="0">
              <a:buNone/>
            </a:pPr>
            <a:r>
              <a:rPr lang="de-AT" sz="2000" dirty="0"/>
              <a:t>„</a:t>
            </a:r>
            <a:r>
              <a:rPr lang="de-DE" sz="2000" i="1" dirty="0"/>
              <a:t>Der Darlehensgeber tritt für den Fall der Insolvenz hiermit mit seinen Forderungen unwiderruflich im Rang hinter sämtliche Forderungen gegenwärtiger und zukünftiger anderer Gläubiger (mit Ausnahme der Gläubiger, die ebenfalls Nachranggläubiger sind) zurück. Der Darlehensgeber kann seine Forderungen aus dem Nachrangdarlehensvertrag nicht vor- sondern nur gleichrangig mit den Einlagenrückgewähransprüchen der Karma Werte GmbH verlangen (qualifizierter Rangrücktritt). Außerhalb der Insolvenz verpflichtet sich der Darlehensgeber, seine Forderungen solange und so weit nicht geltend zu machen, wie die teilweise oder vollständige Befriedigung dieser Forderung zu einer zum Insolvenzantrag verpflichtenden Überschuldung oder Zahlungsunfähigkeit des Darlehensnehmers führen würde. Die Forderungen des Darlehensgebers können außerhalb einer Insolvenz nur nachrangig, und zwar nach Befriedigung aller anderen nicht gleichrangigen Gläubiger und erst nach Beendigung einer allenfalls vorliegenden Krise befriedigt werden. Der Darlehensnehmer befindet sich in einer Krise, wenn die Eigenmittelquote (§ 23 Unternehmensreorganisationsgesetz - URG) der Gesellschaft weniger als 8 % und die fiktive Schuldentilgungsdauer (§ 24 URG) mehr als 15 Jahre betragen.</a:t>
            </a:r>
            <a:r>
              <a:rPr lang="de-AT" sz="2000" dirty="0"/>
              <a:t>“</a:t>
            </a:r>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13</a:t>
            </a:fld>
            <a:endParaRPr lang="de-AT"/>
          </a:p>
        </p:txBody>
      </p:sp>
    </p:spTree>
    <p:extLst>
      <p:ext uri="{BB962C8B-B14F-4D97-AF65-F5344CB8AC3E}">
        <p14:creationId xmlns:p14="http://schemas.microsoft.com/office/powerpoint/2010/main" val="641837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OGH-Entscheidung</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a:t>Zurverfügungstellen </a:t>
            </a:r>
            <a:r>
              <a:rPr lang="de-AT" sz="2000" dirty="0"/>
              <a:t>von Kapital = Hauptleistung des Verbrauchers (DG); DN schuldet Rückzahlung und Verzinsung</a:t>
            </a:r>
          </a:p>
          <a:p>
            <a:r>
              <a:rPr lang="de-AT" sz="2000" dirty="0"/>
              <a:t>Nachrangdarlehen als eigener Vertragstyp / Nachrangabrede schafft für den Vertragstypus konstitutives Merkmal</a:t>
            </a:r>
          </a:p>
          <a:p>
            <a:r>
              <a:rPr lang="de-AT" sz="2000" dirty="0"/>
              <a:t>Befriedigungsrang der Forderung legt Art und Güte der geschuldeten Leistung fest, weil davon abhängt, ob das Darlehen als Fremd- oder Mezzaninkapital anzusehen ist. Kapitaltypus (wenigstens in den Grundausprägungen Eigen- und Fremdkapital) bestimmt die Art des Geschäfts (anders als </a:t>
            </a:r>
            <a:r>
              <a:rPr lang="de-AT" sz="2000" dirty="0" err="1"/>
              <a:t>zB</a:t>
            </a:r>
            <a:r>
              <a:rPr lang="de-AT" sz="2000" dirty="0"/>
              <a:t> bei der Laufzeit einer Anleihe, </a:t>
            </a:r>
            <a:r>
              <a:rPr lang="de-AT" sz="2000" dirty="0" err="1"/>
              <a:t>vgl</a:t>
            </a:r>
            <a:r>
              <a:rPr lang="de-AT" sz="2000" dirty="0"/>
              <a:t> 6 Ob 220/09k: kein Teil der Hauptleistungspflicht).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14</a:t>
            </a:fld>
            <a:endParaRPr lang="de-AT"/>
          </a:p>
        </p:txBody>
      </p:sp>
    </p:spTree>
    <p:extLst>
      <p:ext uri="{BB962C8B-B14F-4D97-AF65-F5344CB8AC3E}">
        <p14:creationId xmlns:p14="http://schemas.microsoft.com/office/powerpoint/2010/main" val="356560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Auch Abstufungen zwischen Eigen- und Fremdkapital können der Kontrolle nach § 879 Abs 3 ABGB entzogen sein, </a:t>
            </a:r>
            <a:r>
              <a:rPr lang="de-AT" sz="2000" dirty="0" err="1"/>
              <a:t>insb</a:t>
            </a:r>
            <a:r>
              <a:rPr lang="de-AT" sz="2000" dirty="0"/>
              <a:t> dann, wenn sie nicht bloß Varianten des einen oder des anderen sind, sondern eine gewisse Eigenständigkeit erlangt haben (Verweis auf Versicherungsrecht hinsichtlich der Art der Versicherungsart).</a:t>
            </a:r>
          </a:p>
          <a:p>
            <a:r>
              <a:rPr lang="de-AT" sz="2000" dirty="0"/>
              <a:t>Verweis auf § 2 Z 2 </a:t>
            </a:r>
            <a:r>
              <a:rPr lang="de-AT" sz="2000" dirty="0" err="1"/>
              <a:t>AltFG</a:t>
            </a:r>
            <a:r>
              <a:rPr lang="de-AT" sz="2000" dirty="0"/>
              <a:t> </a:t>
            </a:r>
            <a:r>
              <a:rPr lang="de-AT" sz="2000" dirty="0" err="1"/>
              <a:t>aF</a:t>
            </a:r>
            <a:r>
              <a:rPr lang="de-AT" sz="2000" dirty="0"/>
              <a:t>: explizite Nennung des Nachrangdarlehens als Finanzierungsform; Hintergrund: Aufnahme von Kapital in Form von Nachrangdarlehen ist bankaufsichtsrechtlich kein konzessionspflichtiges Einlagengeschäft.</a:t>
            </a:r>
          </a:p>
          <a:p>
            <a:r>
              <a:rPr lang="de-AT" sz="2000" dirty="0"/>
              <a:t>Verweis auf </a:t>
            </a:r>
            <a:r>
              <a:rPr lang="de-AT" sz="2000" dirty="0" err="1"/>
              <a:t>hA</a:t>
            </a:r>
            <a:r>
              <a:rPr lang="de-AT" sz="2000" dirty="0"/>
              <a:t>, wonach nachträgliche Vereinbarung eines Nachrangs keine bloße Schuldänderung (§ 1379 ABGB), sondern Novation (§ 1376 ABGB) ist</a:t>
            </a:r>
          </a:p>
          <a:p>
            <a:r>
              <a:rPr lang="de-AT" sz="2000" dirty="0"/>
              <a:t>Ergebnis: keine Kontrollfähigkeit nach § 879 Abs 3 ABGB</a:t>
            </a:r>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15</a:t>
            </a:fld>
            <a:endParaRPr lang="de-AT"/>
          </a:p>
        </p:txBody>
      </p:sp>
    </p:spTree>
    <p:extLst>
      <p:ext uri="{BB962C8B-B14F-4D97-AF65-F5344CB8AC3E}">
        <p14:creationId xmlns:p14="http://schemas.microsoft.com/office/powerpoint/2010/main" val="163366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DE" sz="2200" dirty="0"/>
              <a:t>Änderung durch Nov? </a:t>
            </a:r>
          </a:p>
          <a:p>
            <a:pPr lvl="1"/>
            <a:r>
              <a:rPr lang="de-DE" sz="1800" dirty="0"/>
              <a:t>§ 2 Z 2 </a:t>
            </a:r>
            <a:r>
              <a:rPr lang="de-DE" sz="1800" dirty="0" err="1"/>
              <a:t>AltFG</a:t>
            </a:r>
            <a:r>
              <a:rPr lang="de-DE" sz="1800" dirty="0"/>
              <a:t> </a:t>
            </a:r>
            <a:r>
              <a:rPr lang="de-DE" sz="1800" dirty="0" err="1"/>
              <a:t>aF</a:t>
            </a:r>
            <a:r>
              <a:rPr lang="de-DE" sz="1800" dirty="0"/>
              <a:t>: ausdrückliche Nennung von Nachrangdarlehen bei Legaldefinition zu alternativen Finanzinstrumenten; </a:t>
            </a:r>
          </a:p>
          <a:p>
            <a:pPr lvl="1"/>
            <a:r>
              <a:rPr lang="de-DE" sz="1800" dirty="0"/>
              <a:t>nunmehr § 2 Z 2: Veranlagungen </a:t>
            </a:r>
            <a:r>
              <a:rPr lang="de-DE" sz="1800" dirty="0" err="1"/>
              <a:t>gem</a:t>
            </a:r>
            <a:r>
              <a:rPr lang="de-DE" sz="1800" dirty="0"/>
              <a:t> KMG </a:t>
            </a:r>
          </a:p>
          <a:p>
            <a:pPr lvl="1"/>
            <a:r>
              <a:rPr lang="de-DE" sz="1800" dirty="0"/>
              <a:t>keine Änderung in der Sache (</a:t>
            </a:r>
            <a:r>
              <a:rPr lang="de-DE" sz="1800" dirty="0" err="1"/>
              <a:t>hA</a:t>
            </a:r>
            <a:r>
              <a:rPr lang="de-DE" sz="1800" dirty="0"/>
              <a:t>)</a:t>
            </a:r>
          </a:p>
          <a:p>
            <a:pPr lvl="1"/>
            <a:r>
              <a:rPr lang="de-DE" sz="1800" dirty="0"/>
              <a:t>Mat: „ Die bisherigen taxativ aufgezählten Finanzinstrumente verbleiben im Anwendungsbereich des </a:t>
            </a:r>
            <a:r>
              <a:rPr lang="de-DE" sz="1800" dirty="0" err="1"/>
              <a:t>AltFG</a:t>
            </a:r>
            <a:r>
              <a:rPr lang="de-DE" sz="1800" dirty="0"/>
              <a:t>, solange diese als Wertpapiere oder Veranlagungen zu qualifizieren sind. Ein </a:t>
            </a:r>
            <a:r>
              <a:rPr lang="de-DE" sz="1800" b="1" dirty="0"/>
              <a:t>Nachrangdarlehen ist im Regelfall als Veranlagung zu qualifizieren</a:t>
            </a:r>
            <a:r>
              <a:rPr lang="de-DE" sz="1800" dirty="0"/>
              <a:t>. Vgl. dazu die entsprechende Information der FMA, https://www.fma.gv.at/fma-themenfokusse/informationen-zu-nachrangdarlehen/ (18.5.2018). In Bezug auf Initial </a:t>
            </a:r>
            <a:r>
              <a:rPr lang="de-DE" sz="1800" dirty="0" err="1"/>
              <a:t>Coin</a:t>
            </a:r>
            <a:r>
              <a:rPr lang="de-DE" sz="1800" dirty="0"/>
              <a:t> Offerings (ICOs) ist anzumerken, dass es von deren konkreter Ausgestaltung abhängt, ob diese als Wertpapiere oder Veranlagungen zu qualifizieren sind oder nicht.“</a:t>
            </a:r>
          </a:p>
          <a:p>
            <a:pPr lvl="1"/>
            <a:endParaRPr lang="de-DE" sz="1800" dirty="0"/>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16</a:t>
            </a:fld>
            <a:endParaRPr lang="de-AT"/>
          </a:p>
        </p:txBody>
      </p:sp>
    </p:spTree>
    <p:extLst>
      <p:ext uri="{BB962C8B-B14F-4D97-AF65-F5344CB8AC3E}">
        <p14:creationId xmlns:p14="http://schemas.microsoft.com/office/powerpoint/2010/main" val="380419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BGH-Judikatur</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a:t>BGH II ZR 172/91: Kontrollfreiheit der Verlustbeteiligung bei Genussrechtsbedingungen</a:t>
            </a:r>
          </a:p>
          <a:p>
            <a:r>
              <a:rPr lang="de-AT" sz="2000"/>
              <a:t>BGH XI ZR 137/13 </a:t>
            </a:r>
          </a:p>
          <a:p>
            <a:pPr lvl="1"/>
            <a:r>
              <a:rPr lang="de-AT" sz="2000"/>
              <a:t>Kontrollfähigkeit bei einfacher Nachrangklausel in zinslosen Darlehensverträgen zwischen Eltern und Schulträger (implizit) bejaht</a:t>
            </a:r>
          </a:p>
          <a:p>
            <a:pPr lvl="1"/>
            <a:r>
              <a:rPr lang="de-AT" sz="2000"/>
              <a:t>Unangemessene Benachteiligung gem § 307 BGB verneint, arg altruistischer pädagogischer Zweck des Vertrags</a:t>
            </a:r>
            <a:endParaRPr lang="de-AT" sz="2000" dirty="0"/>
          </a:p>
          <a:p>
            <a:pPr marL="0" indent="0">
              <a:buNone/>
            </a:pPr>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17</a:t>
            </a:fld>
            <a:endParaRPr lang="de-AT"/>
          </a:p>
        </p:txBody>
      </p:sp>
    </p:spTree>
    <p:extLst>
      <p:ext uri="{BB962C8B-B14F-4D97-AF65-F5344CB8AC3E}">
        <p14:creationId xmlns:p14="http://schemas.microsoft.com/office/powerpoint/2010/main" val="3095264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BGH-Judikatur</a:t>
            </a:r>
            <a:endParaRPr lang="de-AT" sz="2400" b="1" dirty="0"/>
          </a:p>
        </p:txBody>
      </p:sp>
      <p:sp>
        <p:nvSpPr>
          <p:cNvPr id="3" name="Inhaltsplatzhalter 2"/>
          <p:cNvSpPr>
            <a:spLocks noGrp="1"/>
          </p:cNvSpPr>
          <p:nvPr>
            <p:ph idx="1"/>
          </p:nvPr>
        </p:nvSpPr>
        <p:spPr>
          <a:xfrm>
            <a:off x="457200" y="1600201"/>
            <a:ext cx="8229600" cy="4949600"/>
          </a:xfrm>
        </p:spPr>
        <p:txBody>
          <a:bodyPr>
            <a:normAutofit fontScale="92500" lnSpcReduction="10000"/>
          </a:bodyPr>
          <a:lstStyle/>
          <a:p>
            <a:r>
              <a:rPr lang="de-AT" sz="2000"/>
              <a:t>BGH IX ZR 143/17 </a:t>
            </a:r>
          </a:p>
          <a:p>
            <a:r>
              <a:rPr lang="de-AT" sz="2000"/>
              <a:t>Überschrift „Nachrangigkeit, qualifizierter Rangrücktritt“, vorinsolvenzliche Durchsetzungssperre und qualifizierter Rangrücktritt</a:t>
            </a:r>
            <a:endParaRPr lang="de-AT" sz="2000" dirty="0"/>
          </a:p>
          <a:p>
            <a:pPr marL="0" indent="0">
              <a:buNone/>
            </a:pPr>
            <a:r>
              <a:rPr lang="de-AT" sz="2000"/>
              <a:t>„</a:t>
            </a:r>
            <a:r>
              <a:rPr lang="de-DE" sz="2000" i="1"/>
              <a:t>Das Nachrangdarlehen tritt mit seinen Forderungen gegenüber allen anderen Ansprüchen von Gläubigern gegen die Darlehensnehmerin im Rang zurück. Zahlung von Ansprüchen aus den Nachrangdarlehen insbesondere die Zahlung der Zinsen sowie die Rückzahlung des valutierten Darlehensbetrages steht unter dem Vorbehalt, dass bei der Darlehensnehmerin ein Insolvenzeröffnungsgrund nicht entsteht. Können aufgrund dieses Zahlungsvorbehalts Zinszahlungen durch die Darlehensnehmerin nicht geleistet werden, sind diese, unter den Voraussetzungen des § 10 zum nächsten Zinstermin nachzuholen. Kann aufgrund des Zahlungsvorbehalts die Rückzahlung des Kapitals nicht zum Fälligkeitstag erfolgen, ist die Rückzahlung unter den Voraussetzungen des § 10 drei Monate nach dem Fälligkeitstag vorzunehmen. Das Nachrangdarlehen wird mit seinen Forderungen, im Fall des Insolvenzverfahrens über das Vermögen der Darlehensnehmerin oder der Liquidation der Darlehensnehmerin, erst nach Befriedigung aller nicht nachrangigen Gläubiger bedient.</a:t>
            </a:r>
            <a:r>
              <a:rPr lang="de-AT" sz="2000"/>
              <a:t>“</a:t>
            </a:r>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18</a:t>
            </a:fld>
            <a:endParaRPr lang="de-AT"/>
          </a:p>
        </p:txBody>
      </p:sp>
    </p:spTree>
    <p:extLst>
      <p:ext uri="{BB962C8B-B14F-4D97-AF65-F5344CB8AC3E}">
        <p14:creationId xmlns:p14="http://schemas.microsoft.com/office/powerpoint/2010/main" val="81945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BGH-Judikatur</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BGH: Abrede über den unmittelbaren Gegenstand der Hauptleistung des Nachrangdarlehens </a:t>
            </a:r>
            <a:r>
              <a:rPr lang="de-AT" sz="2000" dirty="0" err="1"/>
              <a:t>gem</a:t>
            </a:r>
            <a:r>
              <a:rPr lang="de-AT" sz="2000" dirty="0"/>
              <a:t> § 307 </a:t>
            </a:r>
            <a:r>
              <a:rPr lang="de-AT" sz="2000" dirty="0" err="1"/>
              <a:t>Abs</a:t>
            </a:r>
            <a:r>
              <a:rPr lang="de-AT" sz="2000" dirty="0"/>
              <a:t> 3 S 1 BGB</a:t>
            </a:r>
          </a:p>
          <a:p>
            <a:r>
              <a:rPr lang="de-AT" sz="2000" dirty="0"/>
              <a:t>Nachrangdarlehen als eigenständiger Vertragstyp, der als besondere Finanzierungsform das geleistete Darlehenskapital von vornherein in einer vertraglich ausgestalteten Art und Weise bindet und die wechselseitigen Ansprüche prägt</a:t>
            </a:r>
          </a:p>
          <a:p>
            <a:r>
              <a:rPr lang="de-AT" sz="2000" dirty="0"/>
              <a:t>Bindung des Kapitals als vertragscharakteristische Hauptleistung, Durchsetzungssperre gestaltet Hauptpflicht des Darlehensgebers</a:t>
            </a:r>
          </a:p>
          <a:p>
            <a:r>
              <a:rPr lang="de-AT" sz="2000" dirty="0"/>
              <a:t>Ergebnis: Keine Inhaltskontrolle</a:t>
            </a:r>
          </a:p>
          <a:p>
            <a:r>
              <a:rPr lang="de-AT" sz="2000" dirty="0"/>
              <a:t>Obiter: nicht schon deshalb unangemessen benachteiligend, weil Ansprüche des DG bereits außerhalb des Insolvenzverfahrens eingeschränkt sind</a:t>
            </a:r>
          </a:p>
          <a:p>
            <a:r>
              <a:rPr lang="de-AT" sz="2000" dirty="0"/>
              <a:t>Offen: Geltungskontrolle nach § 305c </a:t>
            </a:r>
            <a:r>
              <a:rPr lang="de-AT" sz="2000" dirty="0" err="1"/>
              <a:t>Abs</a:t>
            </a:r>
            <a:r>
              <a:rPr lang="de-AT" sz="2000" dirty="0"/>
              <a:t> 1 BGB</a:t>
            </a:r>
          </a:p>
          <a:p>
            <a:pPr lvl="1"/>
            <a:r>
              <a:rPr lang="de-DE" sz="1600" dirty="0"/>
              <a:t>BGH IX ZR 137/13: keine Überrumpelung des Anlegers, wenn bereits in der Überschrift des Vertrags auf die Nachrangklausel hingewiesen wird</a:t>
            </a:r>
            <a:endParaRPr lang="de-AT"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19</a:t>
            </a:fld>
            <a:endParaRPr lang="de-AT"/>
          </a:p>
        </p:txBody>
      </p:sp>
    </p:spTree>
    <p:extLst>
      <p:ext uri="{BB962C8B-B14F-4D97-AF65-F5344CB8AC3E}">
        <p14:creationId xmlns:p14="http://schemas.microsoft.com/office/powerpoint/2010/main" val="269789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Agenda</a:t>
            </a:r>
          </a:p>
        </p:txBody>
      </p:sp>
      <p:sp>
        <p:nvSpPr>
          <p:cNvPr id="3" name="Inhaltsplatzhalter 2"/>
          <p:cNvSpPr>
            <a:spLocks noGrp="1"/>
          </p:cNvSpPr>
          <p:nvPr>
            <p:ph idx="1"/>
          </p:nvPr>
        </p:nvSpPr>
        <p:spPr>
          <a:xfrm>
            <a:off x="457200" y="1600201"/>
            <a:ext cx="8229600" cy="4949600"/>
          </a:xfrm>
        </p:spPr>
        <p:txBody>
          <a:bodyPr>
            <a:normAutofit/>
          </a:bodyPr>
          <a:lstStyle/>
          <a:p>
            <a:endParaRPr lang="de-AT" sz="2000" dirty="0"/>
          </a:p>
          <a:p>
            <a:r>
              <a:rPr lang="de-AT" sz="2200"/>
              <a:t>Inhaltskontrolle </a:t>
            </a:r>
          </a:p>
          <a:p>
            <a:r>
              <a:rPr lang="de-AT" sz="2200"/>
              <a:t>Transparenzgebot</a:t>
            </a:r>
            <a:endParaRPr lang="de-AT" sz="2200" dirty="0"/>
          </a:p>
          <a:p>
            <a:r>
              <a:rPr lang="de-AT" sz="2200"/>
              <a:t>Aktuelle Judikatur</a:t>
            </a:r>
            <a:endParaRPr lang="de-AT" sz="2200" dirty="0"/>
          </a:p>
          <a:p>
            <a:r>
              <a:rPr lang="de-AT" sz="2200" dirty="0"/>
              <a:t>Rechtsfolgen bei Unzulässigkeit der Klausel ?</a:t>
            </a:r>
          </a:p>
          <a:p>
            <a:r>
              <a:rPr lang="de-AT" sz="2200" dirty="0"/>
              <a:t>Auswirkungen in der Insolvenz</a:t>
            </a:r>
          </a:p>
          <a:p>
            <a:pPr lvl="1"/>
            <a:endParaRPr lang="de-AT" sz="2000" dirty="0"/>
          </a:p>
          <a:p>
            <a:pPr marL="0" indent="0">
              <a:buNone/>
            </a:pPr>
            <a:endParaRPr lang="de-AT" sz="2200" dirty="0"/>
          </a:p>
          <a:p>
            <a:pPr>
              <a:buFontTx/>
              <a:buChar char="-"/>
            </a:pPr>
            <a:endParaRPr lang="de-DE" sz="2400" dirty="0"/>
          </a:p>
          <a:p>
            <a:pPr>
              <a:buFontTx/>
              <a:buChar char="-"/>
            </a:pPr>
            <a:endParaRPr lang="de-DE"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a:t>
            </a:fld>
            <a:endParaRPr lang="de-AT"/>
          </a:p>
        </p:txBody>
      </p:sp>
    </p:spTree>
    <p:extLst>
      <p:ext uri="{BB962C8B-B14F-4D97-AF65-F5344CB8AC3E}">
        <p14:creationId xmlns:p14="http://schemas.microsoft.com/office/powerpoint/2010/main" val="2685003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Meinungsstand / Kritik</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In der L </a:t>
            </a:r>
            <a:r>
              <a:rPr lang="de-AT" sz="2000" dirty="0" err="1"/>
              <a:t>str</a:t>
            </a:r>
            <a:r>
              <a:rPr lang="de-AT" sz="2000" dirty="0"/>
              <a:t> </a:t>
            </a:r>
          </a:p>
          <a:p>
            <a:pPr lvl="1"/>
            <a:r>
              <a:rPr lang="de-AT" sz="1600" dirty="0"/>
              <a:t>Österreich: </a:t>
            </a:r>
            <a:r>
              <a:rPr lang="de-AT" sz="1600" i="1" dirty="0"/>
              <a:t>Pirker</a:t>
            </a:r>
            <a:r>
              <a:rPr lang="de-AT" sz="1600" dirty="0"/>
              <a:t>, </a:t>
            </a:r>
            <a:r>
              <a:rPr lang="de-AT" sz="1600" i="1" dirty="0" err="1"/>
              <a:t>Wilfing</a:t>
            </a:r>
            <a:r>
              <a:rPr lang="de-AT" sz="1600" i="1" dirty="0"/>
              <a:t>/</a:t>
            </a:r>
            <a:r>
              <a:rPr lang="de-AT" sz="1600" i="1" dirty="0" err="1"/>
              <a:t>Komuczky</a:t>
            </a:r>
            <a:r>
              <a:rPr lang="de-AT" sz="1600" dirty="0"/>
              <a:t>, </a:t>
            </a:r>
            <a:r>
              <a:rPr lang="de-AT" sz="1600" i="1" dirty="0"/>
              <a:t>Engel/</a:t>
            </a:r>
            <a:r>
              <a:rPr lang="de-AT" sz="1600" i="1" dirty="0" err="1"/>
              <a:t>Jeitler</a:t>
            </a:r>
            <a:r>
              <a:rPr lang="de-AT" sz="1600" i="1" dirty="0"/>
              <a:t>, Laszlo </a:t>
            </a:r>
            <a:r>
              <a:rPr lang="de-AT" sz="1600" dirty="0" err="1"/>
              <a:t>vs</a:t>
            </a:r>
            <a:r>
              <a:rPr lang="de-AT" sz="1600" dirty="0"/>
              <a:t> </a:t>
            </a:r>
            <a:r>
              <a:rPr lang="de-AT" sz="1600" i="1" dirty="0" err="1"/>
              <a:t>Haghofer</a:t>
            </a:r>
            <a:r>
              <a:rPr lang="de-AT" sz="1600" dirty="0"/>
              <a:t>, </a:t>
            </a:r>
            <a:r>
              <a:rPr lang="de-AT" sz="1600" i="1" dirty="0" err="1"/>
              <a:t>Karollus</a:t>
            </a:r>
            <a:r>
              <a:rPr lang="de-AT" sz="1600" dirty="0"/>
              <a:t>, </a:t>
            </a:r>
            <a:r>
              <a:rPr lang="de-AT" sz="1600" i="1" dirty="0" err="1"/>
              <a:t>Kriegner</a:t>
            </a:r>
            <a:r>
              <a:rPr lang="de-AT" sz="1600" i="1" dirty="0"/>
              <a:t>, Graf</a:t>
            </a:r>
          </a:p>
          <a:p>
            <a:pPr lvl="1"/>
            <a:r>
              <a:rPr lang="de-AT" sz="1600" dirty="0"/>
              <a:t>Deutschland:</a:t>
            </a:r>
            <a:r>
              <a:rPr lang="de-AT" sz="1600" i="1" dirty="0"/>
              <a:t> Gehrlein, Bitter </a:t>
            </a:r>
            <a:r>
              <a:rPr lang="de-AT" sz="1600" dirty="0" err="1"/>
              <a:t>vs</a:t>
            </a:r>
            <a:r>
              <a:rPr lang="de-AT" sz="1600" dirty="0"/>
              <a:t> </a:t>
            </a:r>
            <a:r>
              <a:rPr lang="de-AT" sz="1600" i="1" dirty="0" err="1"/>
              <a:t>Poelzig</a:t>
            </a:r>
            <a:r>
              <a:rPr lang="de-AT" sz="1600" i="1" dirty="0"/>
              <a:t>, Habersack, Bork, Fuchs</a:t>
            </a:r>
          </a:p>
          <a:p>
            <a:r>
              <a:rPr lang="de-AT" sz="2000" dirty="0" err="1"/>
              <a:t>Vgl</a:t>
            </a:r>
            <a:r>
              <a:rPr lang="de-AT" sz="2000" dirty="0"/>
              <a:t> OGH 3 Ob 132/15f zum Timesharing-Vertrag: Bindungsdauer als vertragscharakteristisches Merkmal; geltungserhaltende Reduktion von 30 auf zulässige 15 Jahre, </a:t>
            </a:r>
            <a:r>
              <a:rPr lang="de-AT" sz="2000" dirty="0" err="1"/>
              <a:t>iE</a:t>
            </a:r>
            <a:r>
              <a:rPr lang="de-AT" sz="2000" dirty="0"/>
              <a:t> </a:t>
            </a:r>
            <a:r>
              <a:rPr lang="de-AT" sz="2000" dirty="0" err="1"/>
              <a:t>zust</a:t>
            </a:r>
            <a:r>
              <a:rPr lang="de-AT" sz="2000" dirty="0"/>
              <a:t> </a:t>
            </a:r>
            <a:r>
              <a:rPr lang="de-AT" sz="2000" i="1" dirty="0"/>
              <a:t>Graf</a:t>
            </a:r>
            <a:r>
              <a:rPr lang="de-AT" sz="2000" dirty="0"/>
              <a:t>, </a:t>
            </a:r>
            <a:r>
              <a:rPr lang="de-AT" sz="2000" dirty="0" err="1"/>
              <a:t>VbR</a:t>
            </a:r>
            <a:r>
              <a:rPr lang="de-AT" sz="2000" dirty="0"/>
              <a:t> 2016, 140</a:t>
            </a:r>
          </a:p>
          <a:p>
            <a:r>
              <a:rPr lang="de-AT" sz="2000" dirty="0"/>
              <a:t>Zu Art 4 Abs 2 Klausel-RL: keine </a:t>
            </a:r>
            <a:r>
              <a:rPr lang="de-AT" sz="2000" dirty="0" err="1"/>
              <a:t>Missbräuchlichkeitsprüfung</a:t>
            </a:r>
            <a:r>
              <a:rPr lang="de-AT" sz="2000" dirty="0"/>
              <a:t> zu „Hauptgegenstand des Vertrags“, sofern klar und verständlich abgefasst: EuGH-</a:t>
            </a:r>
            <a:r>
              <a:rPr lang="de-AT" sz="2000" dirty="0" err="1"/>
              <a:t>Rsp</a:t>
            </a:r>
            <a:r>
              <a:rPr lang="de-AT" sz="2000" dirty="0"/>
              <a:t> </a:t>
            </a:r>
            <a:r>
              <a:rPr lang="de-AT" sz="2000" dirty="0" err="1"/>
              <a:t>Rs</a:t>
            </a:r>
            <a:r>
              <a:rPr lang="de-AT" sz="2000" dirty="0"/>
              <a:t> </a:t>
            </a:r>
            <a:r>
              <a:rPr lang="de-AT" sz="2000" i="1" dirty="0" err="1"/>
              <a:t>Kasler</a:t>
            </a:r>
            <a:r>
              <a:rPr lang="de-AT" sz="2000" dirty="0"/>
              <a:t>, </a:t>
            </a:r>
            <a:r>
              <a:rPr lang="de-AT" sz="2000" i="1" dirty="0" err="1"/>
              <a:t>Andriciuc</a:t>
            </a:r>
            <a:r>
              <a:rPr lang="de-AT" sz="2000" dirty="0"/>
              <a:t> (FWK: Umrechnungsklausel </a:t>
            </a:r>
            <a:r>
              <a:rPr lang="de-AT" sz="2000" dirty="0" err="1"/>
              <a:t>vs</a:t>
            </a:r>
            <a:r>
              <a:rPr lang="de-AT" sz="2000" dirty="0"/>
              <a:t> Währung; </a:t>
            </a:r>
            <a:r>
              <a:rPr lang="de-AT" sz="2000" dirty="0" err="1"/>
              <a:t>Rs</a:t>
            </a:r>
            <a:r>
              <a:rPr lang="de-AT" sz="2000" dirty="0"/>
              <a:t> </a:t>
            </a:r>
            <a:r>
              <a:rPr lang="de-AT" sz="2000" i="1" dirty="0"/>
              <a:t>van </a:t>
            </a:r>
            <a:r>
              <a:rPr lang="de-AT" sz="2000" i="1" dirty="0" err="1"/>
              <a:t>Hove</a:t>
            </a:r>
            <a:r>
              <a:rPr lang="de-AT" sz="2000" i="1" dirty="0"/>
              <a:t> </a:t>
            </a:r>
            <a:r>
              <a:rPr lang="de-AT" sz="2000" dirty="0"/>
              <a:t>zu Kreditrestschuldversicherung)</a:t>
            </a:r>
          </a:p>
          <a:p>
            <a:r>
              <a:rPr lang="de-AT" sz="2000" dirty="0"/>
              <a:t>„Hauptleistungspflicht“ </a:t>
            </a:r>
            <a:r>
              <a:rPr lang="de-AT" sz="2000" dirty="0" err="1"/>
              <a:t>iSd</a:t>
            </a:r>
            <a:r>
              <a:rPr lang="de-AT" sz="2000" dirty="0"/>
              <a:t> § 879 Abs 3 ABGB ist </a:t>
            </a:r>
            <a:r>
              <a:rPr lang="de-DE" sz="2000" dirty="0"/>
              <a:t>bei Rechtsprodukten eng zu verstehen, und ist auf die individuelle, ziffernmäßige Umschreibung der beiderseitigen Leistungen beschränkt (stRsp, </a:t>
            </a:r>
            <a:r>
              <a:rPr lang="de-DE" sz="2000" dirty="0" err="1"/>
              <a:t>hA</a:t>
            </a:r>
            <a:r>
              <a:rPr lang="de-DE" sz="2000" dirty="0"/>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solidFill>
                  <a:prstClr val="black">
                    <a:tint val="75000"/>
                  </a:prstClr>
                </a:solidFill>
              </a:rPr>
              <a:pPr/>
              <a:t>20</a:t>
            </a:fld>
            <a:endParaRPr lang="de-AT">
              <a:solidFill>
                <a:prstClr val="black">
                  <a:tint val="75000"/>
                </a:prstClr>
              </a:solidFill>
            </a:endParaRPr>
          </a:p>
        </p:txBody>
      </p:sp>
    </p:spTree>
    <p:extLst>
      <p:ext uri="{BB962C8B-B14F-4D97-AF65-F5344CB8AC3E}">
        <p14:creationId xmlns:p14="http://schemas.microsoft.com/office/powerpoint/2010/main" val="3794204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Meinungsstand / Kritik</a:t>
            </a:r>
          </a:p>
        </p:txBody>
      </p:sp>
      <p:sp>
        <p:nvSpPr>
          <p:cNvPr id="3" name="Inhaltsplatzhalter 2"/>
          <p:cNvSpPr>
            <a:spLocks noGrp="1"/>
          </p:cNvSpPr>
          <p:nvPr>
            <p:ph idx="1"/>
          </p:nvPr>
        </p:nvSpPr>
        <p:spPr>
          <a:xfrm>
            <a:off x="457200" y="1600201"/>
            <a:ext cx="8229600" cy="4949600"/>
          </a:xfrm>
        </p:spPr>
        <p:txBody>
          <a:bodyPr>
            <a:normAutofit lnSpcReduction="10000"/>
          </a:bodyPr>
          <a:lstStyle/>
          <a:p>
            <a:r>
              <a:rPr lang="de-DE" sz="2000" dirty="0"/>
              <a:t>Normzweck der Ausnahme: kein Erreichen eines objektiven </a:t>
            </a:r>
            <a:r>
              <a:rPr lang="de-DE" sz="2000" dirty="0" err="1"/>
              <a:t>iustum</a:t>
            </a:r>
            <a:r>
              <a:rPr lang="de-DE" sz="2000" dirty="0"/>
              <a:t> </a:t>
            </a:r>
            <a:r>
              <a:rPr lang="de-DE" sz="2000" dirty="0" err="1"/>
              <a:t>pretium</a:t>
            </a:r>
            <a:r>
              <a:rPr lang="de-DE" sz="2000" dirty="0"/>
              <a:t>, daher: Leistungsbeschreibungen, die Art, Umfang und Güte der Leistung festlegen, sind kontrollimmun, nicht aber Klauseln, die das eigentliche Leistungsversprechen einschränken, verändern oder aushöhlen, unterliegen der Inhaltskontrolle (arg Marktversagen, typische Beeinträchtigung der Vertragsfreiheit kommt voll zum Tragen)</a:t>
            </a:r>
          </a:p>
          <a:p>
            <a:r>
              <a:rPr lang="de-DE" sz="2000" dirty="0"/>
              <a:t>Anerkennung als Vertragstyp in § 2 Z 2 </a:t>
            </a:r>
            <a:r>
              <a:rPr lang="de-DE" sz="2000" dirty="0" err="1"/>
              <a:t>AltFG</a:t>
            </a:r>
            <a:r>
              <a:rPr lang="de-DE" sz="2000" dirty="0"/>
              <a:t> </a:t>
            </a:r>
            <a:r>
              <a:rPr lang="de-DE" sz="2000" dirty="0" err="1"/>
              <a:t>aF</a:t>
            </a:r>
            <a:r>
              <a:rPr lang="de-DE" sz="2000" dirty="0"/>
              <a:t> mit Modifikation zum Darlehen „bedingter“ Rückzahlungsanspruch (Pirker)</a:t>
            </a:r>
          </a:p>
          <a:p>
            <a:r>
              <a:rPr lang="de-DE" sz="2000" dirty="0" err="1"/>
              <a:t>Vgl</a:t>
            </a:r>
            <a:r>
              <a:rPr lang="de-DE" sz="2000" dirty="0"/>
              <a:t> Versicherungsvertrag: nur Kernbereich der Leistungsbeschreibung ist kontrollfrei, i.e. Versicherungsart und Prämienhöhe (primäre Umschreibung der versicherten Gefahr u Risikoausschlüsse sind kontrollfähig)</a:t>
            </a:r>
          </a:p>
          <a:p>
            <a:r>
              <a:rPr lang="de-DE" sz="2000" dirty="0"/>
              <a:t>Ansonsten „Blankokontrollfreiheit“; Wiedergabe eines Hauptcharakteristikums im Vertrag (= Nachrang) ist Kern der Leistungsbeschreibung, aber Details u Ausgestaltung unterliegen Kontrolle nach berechtigten Erwartungen des DG (Graf)</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solidFill>
                  <a:prstClr val="black">
                    <a:tint val="75000"/>
                  </a:prstClr>
                </a:solidFill>
              </a:rPr>
              <a:pPr/>
              <a:t>21</a:t>
            </a:fld>
            <a:endParaRPr lang="de-AT">
              <a:solidFill>
                <a:prstClr val="black">
                  <a:tint val="75000"/>
                </a:prstClr>
              </a:solidFill>
            </a:endParaRPr>
          </a:p>
        </p:txBody>
      </p:sp>
    </p:spTree>
    <p:extLst>
      <p:ext uri="{BB962C8B-B14F-4D97-AF65-F5344CB8AC3E}">
        <p14:creationId xmlns:p14="http://schemas.microsoft.com/office/powerpoint/2010/main" val="2987500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err="1"/>
              <a:t>Gröbliche</a:t>
            </a:r>
            <a:r>
              <a:rPr lang="de-AT" sz="2400" b="1" dirty="0"/>
              <a:t> / unangemessene Benachteiligung? </a:t>
            </a:r>
          </a:p>
        </p:txBody>
      </p:sp>
      <p:sp>
        <p:nvSpPr>
          <p:cNvPr id="3" name="Inhaltsplatzhalter 2"/>
          <p:cNvSpPr>
            <a:spLocks noGrp="1"/>
          </p:cNvSpPr>
          <p:nvPr>
            <p:ph idx="1"/>
          </p:nvPr>
        </p:nvSpPr>
        <p:spPr>
          <a:xfrm>
            <a:off x="457200" y="1600201"/>
            <a:ext cx="8229600" cy="4949600"/>
          </a:xfrm>
        </p:spPr>
        <p:txBody>
          <a:bodyPr>
            <a:normAutofit/>
          </a:bodyPr>
          <a:lstStyle/>
          <a:p>
            <a:pPr marL="0" indent="0">
              <a:buNone/>
            </a:pPr>
            <a:endParaRPr lang="de-AT" sz="2000" dirty="0"/>
          </a:p>
          <a:p>
            <a:pPr marL="0" indent="0">
              <a:buNone/>
            </a:pPr>
            <a:r>
              <a:rPr lang="de-AT" sz="2000" dirty="0"/>
              <a:t>Prüfungsmaßstab: Abweichungen vom dispositiven Recht unter Berücksichtigung aller Umstände sachlich gerechtfertigt / auffallendes Missverhältnis der Rechtpositionen?</a:t>
            </a:r>
          </a:p>
          <a:p>
            <a:r>
              <a:rPr lang="de-AT" sz="2000" dirty="0"/>
              <a:t>(1) Leitbild Darlehensvertrag (§§ 983 </a:t>
            </a:r>
            <a:r>
              <a:rPr lang="de-AT" sz="2000"/>
              <a:t>ff ABGB, §§ 488 BGB) – Gehrlein, Haghofer </a:t>
            </a:r>
            <a:r>
              <a:rPr lang="de-AT" sz="2000" dirty="0"/>
              <a:t>(Gleichrangigkeit, unbedingter Rückzahlungsanspruch) </a:t>
            </a:r>
          </a:p>
          <a:p>
            <a:r>
              <a:rPr lang="de-AT" sz="2000" dirty="0"/>
              <a:t>(2) Leitbild stille Ges (§§ 179 ff UGB, Genussrechte) – </a:t>
            </a:r>
            <a:r>
              <a:rPr lang="de-AT" sz="2000" dirty="0" err="1"/>
              <a:t>Kriegner</a:t>
            </a:r>
            <a:r>
              <a:rPr lang="de-AT" sz="2000" dirty="0"/>
              <a:t> </a:t>
            </a:r>
          </a:p>
          <a:p>
            <a:pPr lvl="1"/>
            <a:r>
              <a:rPr lang="de-AT" sz="2000" dirty="0"/>
              <a:t>Verlustbeteiligung durch Nachrangabrede (</a:t>
            </a:r>
            <a:r>
              <a:rPr lang="de-AT" sz="2000" dirty="0" err="1"/>
              <a:t>str</a:t>
            </a:r>
            <a:r>
              <a:rPr lang="de-AT" sz="2000" dirty="0"/>
              <a:t>; „alles oder nichts“)</a:t>
            </a:r>
          </a:p>
          <a:p>
            <a:pPr lvl="1"/>
            <a:r>
              <a:rPr lang="de-AT" sz="2000" dirty="0"/>
              <a:t>Gewinnbeteiligung durch (feste) Verzinsung und Kapitalrückzahlung nur bei Gewinnerzielung</a:t>
            </a:r>
          </a:p>
          <a:p>
            <a:pPr lvl="1"/>
            <a:r>
              <a:rPr lang="de-AT" sz="2000" dirty="0"/>
              <a:t>Parteiwille spricht gegen </a:t>
            </a:r>
            <a:r>
              <a:rPr lang="de-AT" sz="2000" dirty="0" err="1"/>
              <a:t>stGes</a:t>
            </a:r>
            <a:endParaRPr lang="de-AT" sz="2000" dirty="0"/>
          </a:p>
          <a:p>
            <a:pPr lvl="1"/>
            <a:r>
              <a:rPr lang="de-AT" sz="2000" dirty="0"/>
              <a:t>Gemischter Vertrag: Kombinationstheorie</a:t>
            </a:r>
          </a:p>
          <a:p>
            <a:pPr marL="0" indent="0">
              <a:buNone/>
            </a:pPr>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22</a:t>
            </a:fld>
            <a:endParaRPr lang="de-AT"/>
          </a:p>
        </p:txBody>
      </p:sp>
    </p:spTree>
    <p:extLst>
      <p:ext uri="{BB962C8B-B14F-4D97-AF65-F5344CB8AC3E}">
        <p14:creationId xmlns:p14="http://schemas.microsoft.com/office/powerpoint/2010/main" val="1521198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err="1"/>
              <a:t>Gröbliche</a:t>
            </a:r>
            <a:r>
              <a:rPr lang="de-AT" sz="2400" b="1" dirty="0"/>
              <a:t> / unangemessene Benachteiligung?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Beurteilung der Nachrangabrede </a:t>
            </a:r>
            <a:r>
              <a:rPr lang="de-AT" sz="2000" dirty="0" err="1"/>
              <a:t>iZm</a:t>
            </a:r>
            <a:r>
              <a:rPr lang="de-AT" sz="2000" dirty="0"/>
              <a:t> Regelungen zu vermögensrechtlichen Ansprüchen und Informations-/Kontrollrechten des Anlegers</a:t>
            </a:r>
          </a:p>
          <a:p>
            <a:r>
              <a:rPr lang="de-AT" sz="2000" dirty="0"/>
              <a:t>Keine isolierte Betrachtung: Zusammenspiel mit Laufzeiten und Kündigungsmöglichkeiten (</a:t>
            </a:r>
            <a:r>
              <a:rPr lang="de-AT" sz="2000" dirty="0" err="1"/>
              <a:t>Haghofer</a:t>
            </a:r>
            <a:r>
              <a:rPr lang="de-AT" sz="2000" dirty="0"/>
              <a:t>; Pirker; </a:t>
            </a:r>
            <a:r>
              <a:rPr lang="de-AT" sz="2000" dirty="0" err="1"/>
              <a:t>Karollus</a:t>
            </a:r>
            <a:r>
              <a:rPr lang="de-AT" sz="2000" dirty="0"/>
              <a:t>)</a:t>
            </a:r>
          </a:p>
          <a:p>
            <a:r>
              <a:rPr lang="de-AT" sz="2000" dirty="0"/>
              <a:t>DG der nicht Gesellschafter ist und keine Rechte/Gewinnbeteiligung wie ein Mitunternehmer hat (</a:t>
            </a:r>
            <a:r>
              <a:rPr lang="de-AT" sz="2000" dirty="0" err="1"/>
              <a:t>zB</a:t>
            </a:r>
            <a:r>
              <a:rPr lang="de-AT" sz="2000" dirty="0"/>
              <a:t> bei fix gedeckelter Verzinsung), hat aber höheres Risiko als Gesellschafter, weil mehr als allgemeines Insolvenzausfallsrisiko (Krise)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23</a:t>
            </a:fld>
            <a:endParaRPr lang="de-AT"/>
          </a:p>
        </p:txBody>
      </p:sp>
    </p:spTree>
    <p:extLst>
      <p:ext uri="{BB962C8B-B14F-4D97-AF65-F5344CB8AC3E}">
        <p14:creationId xmlns:p14="http://schemas.microsoft.com/office/powerpoint/2010/main" val="137159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err="1"/>
              <a:t>Gröbliche</a:t>
            </a:r>
            <a:r>
              <a:rPr lang="de-AT" sz="2400" b="1" dirty="0"/>
              <a:t> / unangemessene Benachteiligung?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Wirtschaftliche u rechtliche Entwertung der Forderungen = Verstoß gegen § 879 Abs 3 (OLG Graz 4 R 142/16h u LGZ Graz; </a:t>
            </a:r>
            <a:r>
              <a:rPr lang="de-AT" sz="2000" dirty="0" err="1"/>
              <a:t>Haghofer</a:t>
            </a:r>
            <a:r>
              <a:rPr lang="de-AT" sz="2000" dirty="0"/>
              <a:t>)</a:t>
            </a:r>
          </a:p>
          <a:p>
            <a:r>
              <a:rPr lang="de-AT" sz="2000" dirty="0"/>
              <a:t>Vergleich mit § 10 Abs 2 und § 14 EKEG (Rückzahlungssperre in der Krise für atypisch Stillen nur bei zumindest 25 %</a:t>
            </a:r>
            <a:r>
              <a:rPr lang="de-AT" sz="2000" dirty="0" err="1"/>
              <a:t>iger</a:t>
            </a:r>
            <a:r>
              <a:rPr lang="de-AT" sz="2000" dirty="0"/>
              <a:t> Unternehmenswertbeteiligung und Mitbestimmungsrechten); keine „Vorteile“ atypisch stiller Beteiligung; Vergleich mit § 187 UGB: Konkursteilnahmeanspruch (</a:t>
            </a:r>
            <a:r>
              <a:rPr lang="de-AT" sz="2000" dirty="0" err="1"/>
              <a:t>Kriegner</a:t>
            </a:r>
            <a:r>
              <a:rPr lang="de-AT" sz="2000" dirty="0"/>
              <a:t>)</a:t>
            </a:r>
          </a:p>
          <a:p>
            <a:r>
              <a:rPr lang="de-AT" sz="2000" dirty="0"/>
              <a:t>Zulässige Ausgestaltung: Risiken UND Chancen der Mitunternehmerschaft (Beteiligung am Gewinn, stillen Reserven und Firmenwert)</a:t>
            </a:r>
          </a:p>
          <a:p>
            <a:r>
              <a:rPr lang="de-AT" sz="2000" dirty="0"/>
              <a:t>Preisargument: Ausgleich durch höhere Zinsen? (Engel/</a:t>
            </a:r>
            <a:r>
              <a:rPr lang="de-AT" sz="2000" dirty="0" err="1"/>
              <a:t>Jeitler</a:t>
            </a:r>
            <a:r>
              <a:rPr lang="de-AT" sz="2000" dirty="0"/>
              <a:t>; </a:t>
            </a:r>
            <a:r>
              <a:rPr lang="de-AT" sz="2000" dirty="0" err="1"/>
              <a:t>Haghofer</a:t>
            </a:r>
            <a:r>
              <a:rPr lang="de-AT" sz="2000" dirty="0"/>
              <a:t>)</a:t>
            </a:r>
          </a:p>
          <a:p>
            <a:pPr lvl="1"/>
            <a:r>
              <a:rPr lang="de-AT" sz="2000" dirty="0"/>
              <a:t>HA (nur) für Berücksichtigung im Rahmen eines Tarifwahlmodells (bei Vertragsabschluss, arg Transparenz!)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24</a:t>
            </a:fld>
            <a:endParaRPr lang="de-AT"/>
          </a:p>
        </p:txBody>
      </p:sp>
    </p:spTree>
    <p:extLst>
      <p:ext uri="{BB962C8B-B14F-4D97-AF65-F5344CB8AC3E}">
        <p14:creationId xmlns:p14="http://schemas.microsoft.com/office/powerpoint/2010/main" val="3241028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err="1"/>
              <a:t>Gröbliche</a:t>
            </a:r>
            <a:r>
              <a:rPr lang="de-AT" sz="2400" b="1" dirty="0"/>
              <a:t> / unangemessene Benachteiligung?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(3) Eigenständiger Vertragstyp (OGH): vergleichbare Interessenlage anhand der Erwartungen des redlichen Nachrangdarlehensgebers (Graf)</a:t>
            </a:r>
          </a:p>
          <a:p>
            <a:pPr lvl="1"/>
            <a:r>
              <a:rPr lang="de-AT" sz="2000" dirty="0" err="1"/>
              <a:t>Bsp</a:t>
            </a:r>
            <a:r>
              <a:rPr lang="de-AT" sz="2000" dirty="0"/>
              <a:t>: Ansprüche der DG sind nur gleichrangig mit den Einlagenrückgewährsansprüchen der Gesellschafter der DN zu befriedigen</a:t>
            </a:r>
          </a:p>
          <a:p>
            <a:pPr lvl="1"/>
            <a:r>
              <a:rPr lang="de-AT" sz="2000" dirty="0"/>
              <a:t>Effekt: Verlust der Darlehensvaluta wird wirtschaftlich auf DN und DG verteilt; DG wird zum Mitgesellschafter, Darlehensforderung wird zumindest teilweise hinter Forderungen der </a:t>
            </a:r>
            <a:r>
              <a:rPr lang="de-AT" sz="2000" dirty="0" err="1"/>
              <a:t>Gfter</a:t>
            </a:r>
            <a:r>
              <a:rPr lang="de-AT" sz="2000" dirty="0"/>
              <a:t> zurückgestellt</a:t>
            </a:r>
          </a:p>
          <a:p>
            <a:pPr lvl="1"/>
            <a:r>
              <a:rPr lang="de-AT" sz="2000" dirty="0"/>
              <a:t>Verstoß gegen redliche Erwartungen des Verkehrs, sofern nicht durch Teilnahme am Gewinn gleich Mitgesellschafter gerechtfertigt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25</a:t>
            </a:fld>
            <a:endParaRPr lang="de-AT"/>
          </a:p>
        </p:txBody>
      </p:sp>
    </p:spTree>
    <p:extLst>
      <p:ext uri="{BB962C8B-B14F-4D97-AF65-F5344CB8AC3E}">
        <p14:creationId xmlns:p14="http://schemas.microsoft.com/office/powerpoint/2010/main" val="446448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DE" sz="2400" b="1"/>
              <a:t>Transparenzgebot</a:t>
            </a:r>
            <a:endParaRPr lang="de-DE" sz="2400" b="1" dirty="0"/>
          </a:p>
        </p:txBody>
      </p:sp>
      <p:sp>
        <p:nvSpPr>
          <p:cNvPr id="3" name="Inhaltsplatzhalter 2"/>
          <p:cNvSpPr>
            <a:spLocks noGrp="1"/>
          </p:cNvSpPr>
          <p:nvPr>
            <p:ph idx="1"/>
          </p:nvPr>
        </p:nvSpPr>
        <p:spPr>
          <a:xfrm>
            <a:off x="457200" y="1600201"/>
            <a:ext cx="8229600" cy="4949600"/>
          </a:xfrm>
        </p:spPr>
        <p:txBody>
          <a:bodyPr>
            <a:normAutofit fontScale="85000" lnSpcReduction="10000"/>
          </a:bodyPr>
          <a:lstStyle/>
          <a:p>
            <a:r>
              <a:rPr lang="de-AT" sz="2000" dirty="0"/>
              <a:t>OLG Innsbruck 8.3.2018, 4 R 176/17z (</a:t>
            </a:r>
            <a:r>
              <a:rPr lang="de-AT" sz="2000" dirty="0" err="1"/>
              <a:t>rk</a:t>
            </a:r>
            <a:r>
              <a:rPr lang="de-AT" sz="2000" dirty="0"/>
              <a:t>)</a:t>
            </a:r>
          </a:p>
          <a:p>
            <a:r>
              <a:rPr lang="de-AT" sz="2000" dirty="0"/>
              <a:t>Verbandsverfahren, § 28 KSchG (</a:t>
            </a:r>
            <a:r>
              <a:rPr lang="de-AT" sz="2000" dirty="0" err="1"/>
              <a:t>kitzVenture</a:t>
            </a:r>
            <a:r>
              <a:rPr lang="de-AT" sz="2000" dirty="0"/>
              <a:t> GmbH)</a:t>
            </a:r>
          </a:p>
          <a:p>
            <a:r>
              <a:rPr lang="de-AT" sz="2000" dirty="0"/>
              <a:t>„</a:t>
            </a:r>
            <a:r>
              <a:rPr lang="de-DE" sz="2000" i="1" dirty="0"/>
              <a:t>3.4. Die Zahlung von Zinsen kann nur aus dem frei verfügbaren Jahresüberschuss oder aus dem frei verfügbaren Vermögen der Emittentin sowie nach Befriedigung sämtlicher vorrangiger Gläubiger erfolgen. Mangels Vorliegens dieser Voraussetzungen ist eine Auszahlung von Zinsen am jeweiligen Zinszahlungstermin nicht möglich und kann erst am nächsten Zinszahlungstermin erfolgen, bei welchem die Voraussetzungen vorliegen.</a:t>
            </a:r>
          </a:p>
          <a:p>
            <a:r>
              <a:rPr lang="de-DE" sz="2000" i="1" dirty="0"/>
              <a:t>5.1. Bei dem Venture-</a:t>
            </a:r>
            <a:r>
              <a:rPr lang="de-DE" sz="2000" i="1" dirty="0" err="1"/>
              <a:t>Loan</a:t>
            </a:r>
            <a:r>
              <a:rPr lang="de-DE" sz="2000" i="1" dirty="0"/>
              <a:t>-Investments handelt es sich um ein "qualifiziertes nachrangiges Darlehen‟. Auf Grund der qualifizierten Nachrangigkeit des Darlehens kann die Rückzahlung des Darlehens und/oder der Zinsen für den Fall, dass über die Gesellschaft ein  Insolvenzverfahren eröffnet oder mangels Vermögens abgewiesen wird oder aber für den Fall, dass durch die Auszahlung ein Insolvenzgrund herbeigeführt werden würde, erst nach der Befriedigung aller anderen (vorrangigen) Gläubiger erfolgen und ist daher die Rückzahlung des Darlehens und/oder der Zinsen von der wirtschaftlichen Leistungsfähigkeit der Darlehensnehmerin abhängig.</a:t>
            </a:r>
          </a:p>
          <a:p>
            <a:r>
              <a:rPr lang="de-DE" sz="2000" i="1" dirty="0"/>
              <a:t>5.2. Die Rückzahlung des Darlehens einschließlich der Zinsen kann nur aus dem frei verfügbaren Jahresüberschuss oder aus dem frei verfügbaren Vermögen der Gesellschaft, nach der Befriedigung sämtlicher vorrangiger Gläubiger, erfolgen.</a:t>
            </a:r>
            <a:r>
              <a:rPr lang="de-AT" sz="2000" dirty="0"/>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26</a:t>
            </a:fld>
            <a:endParaRPr lang="de-AT"/>
          </a:p>
        </p:txBody>
      </p:sp>
    </p:spTree>
    <p:extLst>
      <p:ext uri="{BB962C8B-B14F-4D97-AF65-F5344CB8AC3E}">
        <p14:creationId xmlns:p14="http://schemas.microsoft.com/office/powerpoint/2010/main" val="967113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DE" sz="2400" b="1"/>
              <a:t>Transparenzgebot</a:t>
            </a:r>
            <a:endParaRPr lang="de-DE" sz="2400" b="1" dirty="0"/>
          </a:p>
        </p:txBody>
      </p:sp>
      <p:sp>
        <p:nvSpPr>
          <p:cNvPr id="3" name="Inhaltsplatzhalter 2"/>
          <p:cNvSpPr>
            <a:spLocks noGrp="1"/>
          </p:cNvSpPr>
          <p:nvPr>
            <p:ph idx="1"/>
          </p:nvPr>
        </p:nvSpPr>
        <p:spPr>
          <a:xfrm>
            <a:off x="457200" y="1600201"/>
            <a:ext cx="8229600" cy="4949600"/>
          </a:xfrm>
        </p:spPr>
        <p:txBody>
          <a:bodyPr>
            <a:normAutofit lnSpcReduction="10000"/>
          </a:bodyPr>
          <a:lstStyle/>
          <a:p>
            <a:r>
              <a:rPr lang="de-AT" sz="2000" dirty="0"/>
              <a:t>Investitionen ab € 250, Angebot richtet sich </a:t>
            </a:r>
            <a:r>
              <a:rPr lang="de-AT" sz="2000" dirty="0" err="1"/>
              <a:t>insb</a:t>
            </a:r>
            <a:r>
              <a:rPr lang="de-AT" sz="2000" dirty="0"/>
              <a:t> auch an Privatanleger, die Kleinstbeträge veranlagen möchten. </a:t>
            </a:r>
            <a:r>
              <a:rPr lang="de-AT" sz="2000" dirty="0" err="1"/>
              <a:t>Dh</a:t>
            </a:r>
            <a:r>
              <a:rPr lang="de-AT" sz="2000" dirty="0"/>
              <a:t> an Personen, die womöglich weder rechtliche noch wirtschaftliche Grundkenntnisse haben: Maßstab für Transparenz.</a:t>
            </a:r>
          </a:p>
          <a:p>
            <a:r>
              <a:rPr lang="de-AT" sz="2000" dirty="0"/>
              <a:t>Die Nachrangklausel ist intransparent, wenn die Voraussetzungen für die Beschränkung der Zahlungspflichten des DN völlig unbestimmt sind und sie eine Beurteilung, wann sich der DN darauf berufen kann, Zinsen und/oder Kapital samt Zinsen nicht (zurück-)zahlen zu müssen, nicht zulässt.</a:t>
            </a:r>
          </a:p>
          <a:p>
            <a:r>
              <a:rPr lang="de-AT" sz="2000" dirty="0" err="1"/>
              <a:t>Pkt</a:t>
            </a:r>
            <a:r>
              <a:rPr lang="de-AT" sz="2000" dirty="0"/>
              <a:t> 3.4. u </a:t>
            </a:r>
            <a:r>
              <a:rPr lang="de-AT" sz="2000" dirty="0" err="1"/>
              <a:t>Pkt</a:t>
            </a:r>
            <a:r>
              <a:rPr lang="de-AT" sz="2000" dirty="0"/>
              <a:t> 5.2.: was unter „frei verfügbarer Jahresüberschuss“ </a:t>
            </a:r>
            <a:r>
              <a:rPr lang="de-AT" sz="2000" dirty="0" err="1"/>
              <a:t>bzw</a:t>
            </a:r>
            <a:r>
              <a:rPr lang="de-AT" sz="2000" dirty="0"/>
              <a:t> welche Teile des Jahresüberschusses als „frei verfügbar“ anzusehen sind, ist nicht erkennbar. Ebenso wenig, welche Vermögenswerte zu den „frei verfügbaren“ gehören.</a:t>
            </a:r>
          </a:p>
          <a:p>
            <a:r>
              <a:rPr lang="de-AT" sz="2000" dirty="0" err="1"/>
              <a:t>Pkt</a:t>
            </a:r>
            <a:r>
              <a:rPr lang="de-AT" sz="2000" dirty="0"/>
              <a:t> 5.1.: nicht näher definierte „wirtschaftliche Leistungsfähigkeit“ der DN; ob damit über drohende Eröffnung des Insolvenzverfahrens hinausgehende Beschränkung der Rückzahlungsverpflichtung gemeint ist, ist nicht erkennbar.</a:t>
            </a:r>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27</a:t>
            </a:fld>
            <a:endParaRPr lang="de-AT"/>
          </a:p>
        </p:txBody>
      </p:sp>
    </p:spTree>
    <p:extLst>
      <p:ext uri="{BB962C8B-B14F-4D97-AF65-F5344CB8AC3E}">
        <p14:creationId xmlns:p14="http://schemas.microsoft.com/office/powerpoint/2010/main" val="798914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DE" sz="2400" b="1"/>
              <a:t>Transparenzgebot</a:t>
            </a:r>
            <a:endParaRPr lang="de-DE"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a:t>BGH IX ZR 143/17</a:t>
            </a:r>
            <a:endParaRPr lang="de-AT" sz="2000" dirty="0"/>
          </a:p>
          <a:p>
            <a:r>
              <a:rPr lang="de-AT" sz="2000"/>
              <a:t>Nur dann ausreichend transparent, wenn aus ihr Rangtiefe, die vorinsolvenzliche Durchsetzungssperre, ihre Dauer und die Erstreckung auf die Zinsen klar und unmissverständlich hervorgeht (Rz 36)</a:t>
            </a:r>
          </a:p>
          <a:p>
            <a:r>
              <a:rPr lang="de-AT" sz="2000"/>
              <a:t>Voraussetzungen der Durchsetzungssperre müssen hinreichend deutlich erläutert werden; Klausel muss klarstellen inwieweit die Ansprüche aus dem Darlehensvertrag schon dann nicht mehr durchsetzbar sind, wenn die Gesellschaft zum Zeitpunkt des Leistungsverlangens bereits zahlungsunfähig oder überschuldet ist oder dies zu werden droht.</a:t>
            </a:r>
            <a:endParaRPr lang="de-AT" sz="2000" dirty="0"/>
          </a:p>
          <a:p>
            <a:r>
              <a:rPr lang="de-AT" sz="2000"/>
              <a:t>Dies geht nach dem BGH für den durchschnittlichen Verbraucher nicht deutlich genug aus der Überschrift oder der Klausel hervor</a:t>
            </a:r>
          </a:p>
          <a:p>
            <a:endParaRPr lang="de-AT" sz="2000" dirty="0"/>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28</a:t>
            </a:fld>
            <a:endParaRPr lang="de-AT"/>
          </a:p>
        </p:txBody>
      </p:sp>
    </p:spTree>
    <p:extLst>
      <p:ext uri="{BB962C8B-B14F-4D97-AF65-F5344CB8AC3E}">
        <p14:creationId xmlns:p14="http://schemas.microsoft.com/office/powerpoint/2010/main" val="1561448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DE" sz="2400" b="1"/>
              <a:t>Transparenzgebot</a:t>
            </a:r>
            <a:endParaRPr lang="de-DE"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a:t>Zahlung unter Vorbehalt „dass ein Insolvenzeröffnungsgrund nicht entsteht“: nicht hinreichend klar, welche Sachverhalte die Klausel erfassen soll und ob Nachrang sämtliche Insolvenzeröffnungsgründe, nur jenen nach § 19 InsO oder sogar drohende Überschuldung erfassen soll</a:t>
            </a:r>
          </a:p>
          <a:p>
            <a:r>
              <a:rPr lang="de-AT" sz="2000"/>
              <a:t>Dass Zahlung zu einem bestimmten Termin nachzuholen seien, ermöglicht ein Verständnis, es handle sich bloß um vorübergehende tatsächliche Verzögerungen</a:t>
            </a:r>
          </a:p>
          <a:p>
            <a:endParaRPr lang="de-AT" sz="2000" dirty="0"/>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29</a:t>
            </a:fld>
            <a:endParaRPr lang="de-AT"/>
          </a:p>
        </p:txBody>
      </p:sp>
    </p:spTree>
    <p:extLst>
      <p:ext uri="{BB962C8B-B14F-4D97-AF65-F5344CB8AC3E}">
        <p14:creationId xmlns:p14="http://schemas.microsoft.com/office/powerpoint/2010/main" val="211621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Praktische Bedeutung / Crowdinvesting</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Crowdfunding als Finanzierungs- und Anlagemodell</a:t>
            </a:r>
          </a:p>
          <a:p>
            <a:r>
              <a:rPr lang="de-AT" sz="2000" dirty="0"/>
              <a:t>Gelder werden direkt beim Anlegerpublikum über eine Vielzahl von Darlehen eingesammelt</a:t>
            </a:r>
          </a:p>
          <a:p>
            <a:r>
              <a:rPr lang="de-AT" sz="2000"/>
              <a:t>„</a:t>
            </a:r>
            <a:r>
              <a:rPr lang="de-AT" sz="2000" dirty="0"/>
              <a:t>Mezzaninkapital“: funktionales Annähern von Fremd- an Eigenkapital (</a:t>
            </a:r>
            <a:r>
              <a:rPr lang="de-AT" sz="2000" dirty="0" err="1"/>
              <a:t>lending</a:t>
            </a:r>
            <a:r>
              <a:rPr lang="de-AT" sz="2000" dirty="0"/>
              <a:t> </a:t>
            </a:r>
            <a:r>
              <a:rPr lang="de-AT" sz="2000" dirty="0" err="1"/>
              <a:t>based</a:t>
            </a:r>
            <a:r>
              <a:rPr lang="de-AT" sz="2000" dirty="0"/>
              <a:t> / </a:t>
            </a:r>
            <a:r>
              <a:rPr lang="de-AT" sz="2000" dirty="0" err="1"/>
              <a:t>equity</a:t>
            </a:r>
            <a:r>
              <a:rPr lang="de-AT" sz="2000" dirty="0"/>
              <a:t> </a:t>
            </a:r>
            <a:r>
              <a:rPr lang="de-AT" sz="2000" dirty="0" err="1"/>
              <a:t>based</a:t>
            </a:r>
            <a:r>
              <a:rPr lang="de-AT" sz="2000" dirty="0"/>
              <a:t>)</a:t>
            </a:r>
          </a:p>
          <a:p>
            <a:r>
              <a:rPr lang="de-AT" sz="2000"/>
              <a:t>Vorteile </a:t>
            </a:r>
            <a:r>
              <a:rPr lang="de-AT" sz="2000" dirty="0"/>
              <a:t>für Unternehmer: </a:t>
            </a:r>
          </a:p>
          <a:p>
            <a:pPr lvl="1"/>
            <a:r>
              <a:rPr lang="de-DE" sz="2000" dirty="0"/>
              <a:t>je nach Ausgestaltung keine Passivierung für Überschuldungsstatus, Förderung außergerichtlicher Sanierung durch Vermeidung rechnerischer Überschuldung, kein Ausweis als Fremdkapital im Jahresabschluss, erweiterte Möglichkeiten zur Verweigerung von Zahlungen an die DG</a:t>
            </a:r>
            <a:endParaRPr lang="de-AT" sz="2000" dirty="0"/>
          </a:p>
          <a:p>
            <a:pPr lvl="1"/>
            <a:r>
              <a:rPr lang="de-AT" sz="2000" dirty="0"/>
              <a:t>Hebelwirkung des Eigenkapitals für Fremdkapitalaufnahme bei Banken</a:t>
            </a:r>
          </a:p>
          <a:p>
            <a:pPr lvl="1"/>
            <a:r>
              <a:rPr lang="de-AT" sz="2000" dirty="0"/>
              <a:t>Alternativen/Umgehung des Bankensektors </a:t>
            </a:r>
          </a:p>
          <a:p>
            <a:pPr lvl="1"/>
            <a:endParaRPr lang="de-AT"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00233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a:bodyPr>
          <a:lstStyle/>
          <a:p>
            <a:r>
              <a:rPr lang="de-AT" sz="2000"/>
              <a:t>„Rettung“ des Nachrangs via ergänzende Vertragsauslegung?</a:t>
            </a:r>
          </a:p>
          <a:p>
            <a:r>
              <a:rPr lang="de-AT" sz="2000"/>
              <a:t>Auswirkungen der Unwirksamkeit der Klausel auf Restvertrag?</a:t>
            </a:r>
          </a:p>
          <a:p>
            <a:r>
              <a:rPr lang="de-AT" sz="2000"/>
              <a:t>Praktische Bedeutung</a:t>
            </a:r>
            <a:endParaRPr lang="de-AT" sz="2000" dirty="0"/>
          </a:p>
          <a:p>
            <a:pPr lvl="1"/>
            <a:r>
              <a:rPr lang="de-AT" sz="2000"/>
              <a:t>Bilanzierung</a:t>
            </a:r>
          </a:p>
          <a:p>
            <a:pPr lvl="1"/>
            <a:r>
              <a:rPr lang="de-AT" sz="2000"/>
              <a:t>Einbeziehung der Forderungen in Überschuldungsstatus</a:t>
            </a:r>
            <a:endParaRPr lang="de-AT" sz="2000" dirty="0"/>
          </a:p>
          <a:p>
            <a:pPr lvl="1"/>
            <a:r>
              <a:rPr lang="de-AT" sz="2000"/>
              <a:t>Insolvenzantragspflicht</a:t>
            </a:r>
            <a:endParaRPr lang="de-AT" sz="2000" dirty="0"/>
          </a:p>
          <a:p>
            <a:pPr lvl="1"/>
            <a:r>
              <a:rPr lang="de-AT" sz="2000"/>
              <a:t>Im Insolvenzverfahren: Rang und Umfang der Forderungen</a:t>
            </a:r>
            <a:endParaRPr lang="de-AT" sz="2000" dirty="0"/>
          </a:p>
          <a:p>
            <a:endParaRPr lang="de-AT" sz="2000" dirty="0"/>
          </a:p>
          <a:p>
            <a:r>
              <a:rPr lang="de-AT" sz="2000"/>
              <a:t>EuGH: Klausel ist nicht absolut, sondern „relativ“ nichtig – Aufgreifen der Unzulässigkeit nicht von Amts wegen, sondern nur über Geltendmachung durch Verbraucher; amtswegige Prüfpflicht des Gerichts (Rs Panon, Invitel)</a:t>
            </a:r>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30</a:t>
            </a:fld>
            <a:endParaRPr lang="de-AT"/>
          </a:p>
        </p:txBody>
      </p:sp>
    </p:spTree>
    <p:extLst>
      <p:ext uri="{BB962C8B-B14F-4D97-AF65-F5344CB8AC3E}">
        <p14:creationId xmlns:p14="http://schemas.microsoft.com/office/powerpoint/2010/main" val="1987267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(1) Ergänzende Vertragsauslegung ?</a:t>
            </a:r>
          </a:p>
          <a:p>
            <a:pPr lvl="1"/>
            <a:r>
              <a:rPr lang="de-AT" sz="2000" dirty="0"/>
              <a:t>=  Anpassung nach redlichem hypothetischem Parteiwillen (</a:t>
            </a:r>
            <a:r>
              <a:rPr lang="de-AT" sz="2000" dirty="0" err="1"/>
              <a:t>zB</a:t>
            </a:r>
            <a:r>
              <a:rPr lang="de-AT" sz="2000" dirty="0"/>
              <a:t> </a:t>
            </a:r>
            <a:r>
              <a:rPr lang="de-AT" sz="2000" dirty="0" err="1"/>
              <a:t>Zweiseitigkeit</a:t>
            </a:r>
            <a:r>
              <a:rPr lang="de-AT" sz="2000" dirty="0"/>
              <a:t> statt einseitiger Ausgestaltung)</a:t>
            </a:r>
          </a:p>
          <a:p>
            <a:pPr lvl="1"/>
            <a:r>
              <a:rPr lang="de-AT" sz="2000" dirty="0"/>
              <a:t>Beibehaltung der Nachrangigkeit</a:t>
            </a:r>
          </a:p>
          <a:p>
            <a:pPr lvl="1"/>
            <a:r>
              <a:rPr lang="de-AT" sz="2000" dirty="0" err="1"/>
              <a:t>Vgl</a:t>
            </a:r>
            <a:r>
              <a:rPr lang="de-AT" sz="2000" dirty="0"/>
              <a:t> zu Zinsgleitklausel OGH-Jud im Zinsenstreit (Verstoß gegen § 6 Abs 1 Z 5 KSchG)</a:t>
            </a:r>
          </a:p>
          <a:p>
            <a:pPr lvl="1"/>
            <a:r>
              <a:rPr lang="de-AT" sz="2000" dirty="0"/>
              <a:t>Intransparenz </a:t>
            </a:r>
            <a:r>
              <a:rPr lang="de-AT" sz="2000" dirty="0" err="1"/>
              <a:t>vs</a:t>
            </a:r>
            <a:r>
              <a:rPr lang="de-AT" sz="2000" dirty="0"/>
              <a:t> </a:t>
            </a:r>
            <a:r>
              <a:rPr lang="de-AT" sz="2000" dirty="0" err="1"/>
              <a:t>Missbräuchlichkeit</a:t>
            </a:r>
            <a:r>
              <a:rPr lang="de-AT" sz="2000" dirty="0"/>
              <a:t> der Klausel</a:t>
            </a:r>
          </a:p>
          <a:p>
            <a:pPr lvl="1"/>
            <a:r>
              <a:rPr lang="de-AT" sz="2000" dirty="0"/>
              <a:t>EuGH-</a:t>
            </a:r>
            <a:r>
              <a:rPr lang="de-AT" sz="2000" dirty="0" err="1"/>
              <a:t>Rsp</a:t>
            </a:r>
            <a:r>
              <a:rPr lang="de-AT" sz="2000" dirty="0"/>
              <a:t> zur </a:t>
            </a:r>
            <a:r>
              <a:rPr lang="de-AT" sz="2000" dirty="0" err="1"/>
              <a:t>Missbräuchlichkeit</a:t>
            </a:r>
            <a:r>
              <a:rPr lang="de-AT" sz="2000" dirty="0"/>
              <a:t> Art 6 Klausel-RL (C-618/10 </a:t>
            </a:r>
            <a:r>
              <a:rPr lang="de-AT" sz="2000" dirty="0" err="1"/>
              <a:t>Banesto</a:t>
            </a:r>
            <a:r>
              <a:rPr lang="de-AT" sz="2000" dirty="0"/>
              <a:t>, C-26/13 Kasler,C-482/13 </a:t>
            </a:r>
            <a:r>
              <a:rPr lang="de-AT" sz="2000" dirty="0" err="1"/>
              <a:t>Unicaja</a:t>
            </a:r>
            <a:r>
              <a:rPr lang="de-AT" sz="2000" dirty="0"/>
              <a:t> Banco </a:t>
            </a:r>
            <a:r>
              <a:rPr lang="de-AT" sz="2000" dirty="0" err="1"/>
              <a:t>etc</a:t>
            </a:r>
            <a:r>
              <a:rPr lang="de-AT" sz="2000" dirty="0"/>
              <a:t>): strenge Auslegung zur „Unverbindlichkeit“, arg Prävention</a:t>
            </a:r>
            <a:r>
              <a:rPr lang="de-AT" sz="2000"/>
              <a:t>, Sanktionseffizienz</a:t>
            </a:r>
          </a:p>
          <a:p>
            <a:pPr lvl="1"/>
            <a:r>
              <a:rPr lang="de-AT" sz="2000"/>
              <a:t>Lückenfüllung durch dispositives Recht nur zulässig wenn (1) Vertrag ist andernfalls gesamtnichtig (insb Hauptgegenstand) und (2) Wegfall des Vertrags ist für Verbraucher von Nachteil</a:t>
            </a:r>
            <a:endParaRPr lang="de-AT" sz="2000" dirty="0"/>
          </a:p>
          <a:p>
            <a:endParaRPr lang="de-AT" sz="2000" dirty="0"/>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31</a:t>
            </a:fld>
            <a:endParaRPr lang="de-AT"/>
          </a:p>
        </p:txBody>
      </p:sp>
    </p:spTree>
    <p:extLst>
      <p:ext uri="{BB962C8B-B14F-4D97-AF65-F5344CB8AC3E}">
        <p14:creationId xmlns:p14="http://schemas.microsoft.com/office/powerpoint/2010/main" val="181478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a:bodyPr>
          <a:lstStyle/>
          <a:p>
            <a:pPr lvl="1"/>
            <a:endParaRPr lang="de-AT" sz="2000" dirty="0"/>
          </a:p>
          <a:p>
            <a:pPr lvl="1"/>
            <a:r>
              <a:rPr lang="de-AT" sz="2000" dirty="0"/>
              <a:t>OGH 9 Ob 85/17s </a:t>
            </a:r>
            <a:r>
              <a:rPr lang="de-AT" sz="2000" dirty="0" err="1"/>
              <a:t>VbR</a:t>
            </a:r>
            <a:r>
              <a:rPr lang="de-AT" sz="2000" dirty="0"/>
              <a:t> 2018/75 = ÖBA 2018/2494 (</a:t>
            </a:r>
            <a:r>
              <a:rPr lang="de-AT" sz="2000" dirty="0" err="1"/>
              <a:t>krit</a:t>
            </a:r>
            <a:r>
              <a:rPr lang="de-AT" sz="2000" dirty="0"/>
              <a:t> Faber): keine ergänzende Vertragsauslegung und keine Lückenfüllung durch dispositives Recht bei intransparenter Hauptleistungspflicht, sofern Undurchführbarkeit des Vertrags nicht zum Nachteil des Verbrauchers (hier: Partnervermittlungsvertrag; bestätigt in 8 Ob 1/18g)</a:t>
            </a:r>
          </a:p>
          <a:p>
            <a:pPr lvl="1"/>
            <a:r>
              <a:rPr lang="de-AT" sz="2000" dirty="0"/>
              <a:t>HA bei Intransparenz: relative Gesamtnichtigkeit bei Undurchführbarkeit nach nationalem (autonomem) Recht</a:t>
            </a:r>
          </a:p>
          <a:p>
            <a:pPr lvl="1"/>
            <a:r>
              <a:rPr lang="de-AT" sz="2000" dirty="0"/>
              <a:t>Achtung: Grenzen zwischen </a:t>
            </a:r>
            <a:r>
              <a:rPr lang="de-AT" sz="2000" dirty="0" err="1"/>
              <a:t>Missbräuchlichkeit</a:t>
            </a:r>
            <a:r>
              <a:rPr lang="de-AT" sz="2000" dirty="0"/>
              <a:t> und Intransparenz nach (</a:t>
            </a:r>
            <a:r>
              <a:rPr lang="de-AT" sz="2000" dirty="0" err="1"/>
              <a:t>dt</a:t>
            </a:r>
            <a:r>
              <a:rPr lang="de-AT" sz="2000" dirty="0"/>
              <a:t>) Verständnis der Klausel-RL fließend</a:t>
            </a:r>
          </a:p>
          <a:p>
            <a:pPr marL="0" indent="0">
              <a:buNone/>
            </a:pPr>
            <a:endParaRPr lang="de-AT" sz="2000" dirty="0"/>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32</a:t>
            </a:fld>
            <a:endParaRPr lang="de-AT"/>
          </a:p>
        </p:txBody>
      </p:sp>
    </p:spTree>
    <p:extLst>
      <p:ext uri="{BB962C8B-B14F-4D97-AF65-F5344CB8AC3E}">
        <p14:creationId xmlns:p14="http://schemas.microsoft.com/office/powerpoint/2010/main" val="836371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(2) Ersatzloser Entfall der Nachrangklausel ?</a:t>
            </a:r>
          </a:p>
          <a:p>
            <a:pPr lvl="1"/>
            <a:r>
              <a:rPr lang="de-AT" sz="2000" dirty="0"/>
              <a:t>Arg Schutzzweck des Transparenzgebots</a:t>
            </a:r>
          </a:p>
          <a:p>
            <a:pPr lvl="1"/>
            <a:r>
              <a:rPr lang="de-AT" sz="2000" dirty="0"/>
              <a:t>Keine Nachrangigkeit in der Insolvenz / Krise</a:t>
            </a:r>
          </a:p>
          <a:p>
            <a:pPr lvl="1"/>
            <a:r>
              <a:rPr lang="de-AT" sz="2000" dirty="0"/>
              <a:t>Vs transparenter „Kernbereich“, </a:t>
            </a:r>
            <a:r>
              <a:rPr lang="de-AT" sz="2000" dirty="0" err="1"/>
              <a:t>dh</a:t>
            </a:r>
            <a:r>
              <a:rPr lang="de-AT" sz="2000" dirty="0"/>
              <a:t> Nachrangigkeit zumindest in der Insolvenz </a:t>
            </a:r>
          </a:p>
          <a:p>
            <a:pPr lvl="2"/>
            <a:r>
              <a:rPr lang="de-AT" sz="1800" dirty="0" err="1"/>
              <a:t>vgl</a:t>
            </a:r>
            <a:r>
              <a:rPr lang="de-AT" sz="1800" dirty="0"/>
              <a:t> bei Nichtberufung des Verbrauchers auf Nichtigkeit: § 915 Fall 2 ABGB</a:t>
            </a:r>
          </a:p>
          <a:p>
            <a:pPr lvl="2"/>
            <a:r>
              <a:rPr lang="de-AT" sz="1800" dirty="0"/>
              <a:t>widerspricht bei Intransparenz, die zugleich </a:t>
            </a:r>
            <a:r>
              <a:rPr lang="de-AT" sz="1800" dirty="0" err="1"/>
              <a:t>Missbräuchlichkeit</a:t>
            </a:r>
            <a:r>
              <a:rPr lang="de-AT" sz="1800" dirty="0"/>
              <a:t> begründet, der Klausel-RL in der Auslegung durch den EuGH (arg Prävention) </a:t>
            </a:r>
          </a:p>
          <a:p>
            <a:pPr lvl="2"/>
            <a:r>
              <a:rPr lang="de-AT" sz="1800" dirty="0" err="1"/>
              <a:t>Missbräuchlichkeit</a:t>
            </a:r>
            <a:r>
              <a:rPr lang="de-AT" sz="1800" dirty="0"/>
              <a:t> durch mangelnde Determinierung; Abschlusstransparenz; Ermessen (</a:t>
            </a:r>
            <a:r>
              <a:rPr lang="de-AT" sz="1800" dirty="0" err="1"/>
              <a:t>vgl</a:t>
            </a:r>
            <a:r>
              <a:rPr lang="de-AT" sz="1800" dirty="0"/>
              <a:t> das „kleine Transparenzgebot“ </a:t>
            </a:r>
            <a:r>
              <a:rPr lang="de-AT" sz="1800" dirty="0" err="1"/>
              <a:t>gem</a:t>
            </a:r>
            <a:r>
              <a:rPr lang="de-AT" sz="1800" dirty="0"/>
              <a:t> § 6 Abs 2 Z 3 KSchG)</a:t>
            </a:r>
          </a:p>
          <a:p>
            <a:pPr lvl="2"/>
            <a:r>
              <a:rPr lang="de-AT" sz="1800" dirty="0"/>
              <a:t>führt </a:t>
            </a:r>
            <a:r>
              <a:rPr lang="de-AT" sz="1800" dirty="0" err="1"/>
              <a:t>iE</a:t>
            </a:r>
            <a:r>
              <a:rPr lang="de-AT" sz="1800" dirty="0"/>
              <a:t> zu geltungserhaltender Reduktion auf einfache Nachrangabrede (</a:t>
            </a:r>
            <a:r>
              <a:rPr lang="de-AT" sz="1800" dirty="0" err="1"/>
              <a:t>vgl</a:t>
            </a:r>
            <a:r>
              <a:rPr lang="de-AT" sz="1800" dirty="0"/>
              <a:t> 3 Ob 132/15f zum Timesharing)</a:t>
            </a:r>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33</a:t>
            </a:fld>
            <a:endParaRPr lang="de-AT"/>
          </a:p>
        </p:txBody>
      </p:sp>
    </p:spTree>
    <p:extLst>
      <p:ext uri="{BB962C8B-B14F-4D97-AF65-F5344CB8AC3E}">
        <p14:creationId xmlns:p14="http://schemas.microsoft.com/office/powerpoint/2010/main" val="3709672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(3) Relative Gesamtnichtigkeit des Vertrags ?</a:t>
            </a:r>
          </a:p>
          <a:p>
            <a:pPr lvl="1"/>
            <a:r>
              <a:rPr lang="de-AT" sz="1800" dirty="0"/>
              <a:t>Arg für den Vertrag charakteristisches Merkmal, </a:t>
            </a:r>
            <a:r>
              <a:rPr lang="de-AT" sz="1800" dirty="0" err="1"/>
              <a:t>vgl</a:t>
            </a:r>
            <a:r>
              <a:rPr lang="de-AT" sz="1800" dirty="0"/>
              <a:t> </a:t>
            </a:r>
            <a:r>
              <a:rPr lang="de-AT" sz="1800" dirty="0" err="1"/>
              <a:t>iZm</a:t>
            </a:r>
            <a:r>
              <a:rPr lang="de-AT" sz="1800" dirty="0"/>
              <a:t> § 879 Abs 3 ABGB 4 Ob 110/17f</a:t>
            </a:r>
          </a:p>
          <a:p>
            <a:pPr lvl="1"/>
            <a:r>
              <a:rPr lang="de-AT" sz="1800" dirty="0"/>
              <a:t>Intransparenz betrifft sowohl Abschluss- als auch Abwicklungstransparenz</a:t>
            </a:r>
          </a:p>
          <a:p>
            <a:pPr lvl="1"/>
            <a:r>
              <a:rPr lang="de-AT" sz="1800" dirty="0"/>
              <a:t>EuGH-</a:t>
            </a:r>
            <a:r>
              <a:rPr lang="de-AT" sz="1800" dirty="0" err="1"/>
              <a:t>Rsp</a:t>
            </a:r>
            <a:r>
              <a:rPr lang="de-AT" sz="1800" dirty="0"/>
              <a:t> bei Intransparenz einschlägig: Nichtigkeit </a:t>
            </a:r>
            <a:r>
              <a:rPr lang="de-AT" sz="1800" dirty="0" err="1"/>
              <a:t>vs</a:t>
            </a:r>
            <a:r>
              <a:rPr lang="de-AT" sz="1800" dirty="0"/>
              <a:t> contra-</a:t>
            </a:r>
            <a:r>
              <a:rPr lang="de-AT" sz="1800" dirty="0" err="1"/>
              <a:t>proferentem</a:t>
            </a:r>
            <a:r>
              <a:rPr lang="de-AT" sz="1800" dirty="0"/>
              <a:t>-Auslegung ? </a:t>
            </a:r>
          </a:p>
          <a:p>
            <a:pPr lvl="1"/>
            <a:r>
              <a:rPr lang="de-AT" sz="1800" dirty="0"/>
              <a:t>Keine Nachrangigkeit in der Insolvenz / Krise</a:t>
            </a:r>
          </a:p>
          <a:p>
            <a:pPr lvl="1"/>
            <a:r>
              <a:rPr lang="de-AT" sz="1800" dirty="0"/>
              <a:t>Bereicherungsanspruch des Verbrauchers auf Rückzahlung des Kapitals </a:t>
            </a:r>
            <a:r>
              <a:rPr lang="de-AT" sz="1800" dirty="0" err="1"/>
              <a:t>inkl</a:t>
            </a:r>
            <a:r>
              <a:rPr lang="de-AT" sz="1800" dirty="0"/>
              <a:t> 4 % Zinsen (§§ 1431, 1437 </a:t>
            </a:r>
            <a:r>
              <a:rPr lang="de-AT" sz="1800" dirty="0" err="1"/>
              <a:t>iVm</a:t>
            </a:r>
            <a:r>
              <a:rPr lang="de-AT" sz="1800" dirty="0"/>
              <a:t> § 1000 ABGB)</a:t>
            </a:r>
          </a:p>
          <a:p>
            <a:pPr lvl="1"/>
            <a:r>
              <a:rPr lang="de-AT" sz="1800" dirty="0"/>
              <a:t>Moral Hazard-Problem? Ewig/30 Jahre zur Geltendmachung (</a:t>
            </a:r>
            <a:r>
              <a:rPr lang="de-AT" sz="1800" dirty="0" err="1"/>
              <a:t>Vonkilch</a:t>
            </a:r>
            <a:r>
              <a:rPr lang="de-AT" sz="1800" dirty="0"/>
              <a:t>: Aufforderung des Unternehmers sich zu erklären)</a:t>
            </a:r>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34</a:t>
            </a:fld>
            <a:endParaRPr lang="de-AT"/>
          </a:p>
        </p:txBody>
      </p:sp>
    </p:spTree>
    <p:extLst>
      <p:ext uri="{BB962C8B-B14F-4D97-AF65-F5344CB8AC3E}">
        <p14:creationId xmlns:p14="http://schemas.microsoft.com/office/powerpoint/2010/main" val="417088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Rechtsfolgen im Individualverhältnis </a:t>
            </a:r>
          </a:p>
        </p:txBody>
      </p:sp>
      <p:sp>
        <p:nvSpPr>
          <p:cNvPr id="3" name="Inhaltsplatzhalter 2"/>
          <p:cNvSpPr>
            <a:spLocks noGrp="1"/>
          </p:cNvSpPr>
          <p:nvPr>
            <p:ph idx="1"/>
          </p:nvPr>
        </p:nvSpPr>
        <p:spPr>
          <a:xfrm>
            <a:off x="457200" y="1600201"/>
            <a:ext cx="8229600" cy="4949600"/>
          </a:xfrm>
        </p:spPr>
        <p:txBody>
          <a:bodyPr>
            <a:normAutofit fontScale="92500"/>
          </a:bodyPr>
          <a:lstStyle/>
          <a:p>
            <a:r>
              <a:rPr lang="de-AT" sz="2200" dirty="0"/>
              <a:t>Maßstab zur Beurteilung der „Vorteilhaftigkeit“ für den Verbraucher?</a:t>
            </a:r>
          </a:p>
          <a:p>
            <a:pPr lvl="1"/>
            <a:r>
              <a:rPr lang="de-AT" sz="2000" dirty="0"/>
              <a:t>Subjektiv </a:t>
            </a:r>
            <a:r>
              <a:rPr lang="de-AT" sz="2000" dirty="0" err="1"/>
              <a:t>vs</a:t>
            </a:r>
            <a:r>
              <a:rPr lang="de-AT" sz="2000" dirty="0"/>
              <a:t> objektiv; ex ante </a:t>
            </a:r>
            <a:r>
              <a:rPr lang="de-AT" sz="2000" dirty="0" err="1"/>
              <a:t>vs</a:t>
            </a:r>
            <a:r>
              <a:rPr lang="de-AT" sz="2000" dirty="0"/>
              <a:t> ex </a:t>
            </a:r>
            <a:r>
              <a:rPr lang="de-AT" sz="2000" dirty="0" err="1"/>
              <a:t>post</a:t>
            </a:r>
            <a:endParaRPr lang="de-AT" sz="2000" dirty="0"/>
          </a:p>
          <a:p>
            <a:pPr lvl="1"/>
            <a:r>
              <a:rPr lang="de-AT" sz="2000" dirty="0"/>
              <a:t>Bei drohender Insolvenz liegt Gesamtnichtigkeit im Interesse des Verbrauchers: nicht nachrangiger Rückzahlungsanspruch </a:t>
            </a:r>
            <a:r>
              <a:rPr lang="de-AT" sz="2000" dirty="0" err="1"/>
              <a:t>inkl</a:t>
            </a:r>
            <a:r>
              <a:rPr lang="de-AT" sz="2000" dirty="0"/>
              <a:t> Verzinsung</a:t>
            </a:r>
          </a:p>
          <a:p>
            <a:pPr lvl="1"/>
            <a:r>
              <a:rPr lang="de-AT" sz="2000" dirty="0"/>
              <a:t>Gegenüber wirtschaftlich gesundem Emittenten: bewusstes </a:t>
            </a:r>
            <a:r>
              <a:rPr lang="de-AT" sz="2000" dirty="0" err="1"/>
              <a:t>Zurverfügungstellen</a:t>
            </a:r>
            <a:r>
              <a:rPr lang="de-AT" sz="2000" dirty="0"/>
              <a:t> von Risikokapital – ergänzende Vertragsauslegung für </a:t>
            </a:r>
            <a:r>
              <a:rPr lang="de-AT" sz="2000" dirty="0" err="1"/>
              <a:t>Nachrang</a:t>
            </a:r>
            <a:r>
              <a:rPr lang="de-AT" sz="2000" dirty="0"/>
              <a:t> eventuell nach EuGH-</a:t>
            </a:r>
            <a:r>
              <a:rPr lang="de-AT" sz="2000" dirty="0" err="1"/>
              <a:t>Rsp</a:t>
            </a:r>
            <a:r>
              <a:rPr lang="de-AT" sz="2000" dirty="0"/>
              <a:t> zulässig</a:t>
            </a:r>
          </a:p>
          <a:p>
            <a:endParaRPr lang="de-AT" sz="2200" dirty="0"/>
          </a:p>
          <a:p>
            <a:r>
              <a:rPr lang="de-AT" sz="2200" dirty="0"/>
              <a:t>Für (absolute) Gesamtnichtigkeit Engel/</a:t>
            </a:r>
            <a:r>
              <a:rPr lang="de-AT" sz="2200" dirty="0" err="1"/>
              <a:t>Jeitler</a:t>
            </a:r>
            <a:r>
              <a:rPr lang="de-AT" sz="2200" dirty="0"/>
              <a:t> und </a:t>
            </a:r>
            <a:r>
              <a:rPr lang="de-AT" sz="2200" dirty="0" err="1"/>
              <a:t>Wilfling</a:t>
            </a:r>
            <a:r>
              <a:rPr lang="de-AT" sz="2200"/>
              <a:t>/Komuczky</a:t>
            </a:r>
          </a:p>
          <a:p>
            <a:r>
              <a:rPr lang="de-AT" sz="2200"/>
              <a:t>Für Wirksamkeit des Darlehensvertrags, § 490 BGB (Fälligkeit) Gehrlein</a:t>
            </a:r>
            <a:endParaRPr lang="de-AT" sz="2200" dirty="0"/>
          </a:p>
          <a:p>
            <a:r>
              <a:rPr lang="de-AT" sz="2200" dirty="0"/>
              <a:t>alternativ: wichtiger Grund zur </a:t>
            </a:r>
            <a:r>
              <a:rPr lang="de-AT" sz="2200" dirty="0" err="1"/>
              <a:t>ao</a:t>
            </a:r>
            <a:r>
              <a:rPr lang="de-AT" sz="2200" dirty="0"/>
              <a:t> Kündigung durch Unternehmer, arg Verstoß gegen § 1 Abs 1 Z 1 BWG: Verwaltungsstrafen nach § 98 BWG und Unterlassungsverfügungen durch FMA zur Rückzahlung der Gelder</a:t>
            </a:r>
          </a:p>
          <a:p>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35</a:t>
            </a:fld>
            <a:endParaRPr lang="de-AT"/>
          </a:p>
        </p:txBody>
      </p:sp>
    </p:spTree>
    <p:extLst>
      <p:ext uri="{BB962C8B-B14F-4D97-AF65-F5344CB8AC3E}">
        <p14:creationId xmlns:p14="http://schemas.microsoft.com/office/powerpoint/2010/main" val="575013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Literatur (Auswahl Ö)</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1800" i="1" dirty="0"/>
              <a:t>Engel/</a:t>
            </a:r>
            <a:r>
              <a:rPr lang="de-AT" sz="1800" i="1" dirty="0" err="1"/>
              <a:t>Jeitler</a:t>
            </a:r>
            <a:r>
              <a:rPr lang="de-AT" sz="1800" dirty="0"/>
              <a:t>, Aus für Finanzierungen über Nachrangdarlehen? ÖBA 2017, 164</a:t>
            </a:r>
          </a:p>
          <a:p>
            <a:r>
              <a:rPr lang="de-AT" sz="1800" i="1" dirty="0"/>
              <a:t>Pirker</a:t>
            </a:r>
            <a:r>
              <a:rPr lang="de-AT" sz="1800" dirty="0"/>
              <a:t>, Qualifizierte Nachrangdarlehen als Finanzierungsinstrument, </a:t>
            </a:r>
            <a:r>
              <a:rPr lang="de-AT" sz="1800" dirty="0" err="1"/>
              <a:t>RdW</a:t>
            </a:r>
            <a:r>
              <a:rPr lang="de-AT" sz="1800" dirty="0"/>
              <a:t> 2016, 807</a:t>
            </a:r>
          </a:p>
          <a:p>
            <a:r>
              <a:rPr lang="de-AT" sz="1800" i="1" dirty="0"/>
              <a:t>Laszlo</a:t>
            </a:r>
            <a:r>
              <a:rPr lang="de-AT" sz="1800" dirty="0"/>
              <a:t>, Die qualifizierte Nachrangabrede als Teil der essentialia negotii des Nachrangdarlehens, ZFR 2018, 64</a:t>
            </a:r>
          </a:p>
          <a:p>
            <a:r>
              <a:rPr lang="de-AT" sz="1800" i="1" dirty="0" err="1"/>
              <a:t>Wilfing</a:t>
            </a:r>
            <a:r>
              <a:rPr lang="de-AT" sz="1800" i="1" dirty="0"/>
              <a:t>/</a:t>
            </a:r>
            <a:r>
              <a:rPr lang="de-AT" sz="1800" i="1" dirty="0" err="1"/>
              <a:t>Komuczky</a:t>
            </a:r>
            <a:r>
              <a:rPr lang="de-AT" sz="1800" dirty="0"/>
              <a:t>, Alternative Finanzierungsinstrumente im Lichte der AGB-Kontrolle – zivilrechtliche Zulässigkeit qualifizierter Nachrangdarlehen, ZFR 2016, 367</a:t>
            </a:r>
          </a:p>
          <a:p>
            <a:r>
              <a:rPr lang="de-AT" sz="1800" i="1" dirty="0"/>
              <a:t>Graf</a:t>
            </a:r>
            <a:r>
              <a:rPr lang="de-AT" sz="1800" dirty="0"/>
              <a:t>, Zur Inhaltskontrolle von Nachrangdarlehen-AGB – Samt Überlegungen zu § 879 Abs 3 ABGB, </a:t>
            </a:r>
            <a:r>
              <a:rPr lang="de-AT" sz="1800" dirty="0" err="1"/>
              <a:t>VbR</a:t>
            </a:r>
            <a:r>
              <a:rPr lang="de-AT" sz="1800" dirty="0"/>
              <a:t> 2018, 48</a:t>
            </a:r>
          </a:p>
          <a:p>
            <a:r>
              <a:rPr lang="de-AT" sz="1800" i="1" dirty="0" err="1"/>
              <a:t>Kriegner</a:t>
            </a:r>
            <a:r>
              <a:rPr lang="de-AT" sz="1800" dirty="0"/>
              <a:t>, Qualifizierte Nachrangdarlehen und Inhaltskontrolle, </a:t>
            </a:r>
            <a:r>
              <a:rPr lang="de-AT" sz="1800" dirty="0" err="1"/>
              <a:t>VbR</a:t>
            </a:r>
            <a:r>
              <a:rPr lang="de-AT" sz="1800" dirty="0"/>
              <a:t> 2017, 116</a:t>
            </a:r>
          </a:p>
          <a:p>
            <a:r>
              <a:rPr lang="de-AT" sz="1800" i="1" dirty="0" err="1"/>
              <a:t>Haghofer</a:t>
            </a:r>
            <a:r>
              <a:rPr lang="de-AT" sz="1800" dirty="0"/>
              <a:t>, Zur Wirksamkeit qualifizierter Nachrangklauseln, </a:t>
            </a:r>
            <a:r>
              <a:rPr lang="de-AT" sz="1800" dirty="0" err="1"/>
              <a:t>VbR</a:t>
            </a:r>
            <a:r>
              <a:rPr lang="de-AT" sz="1800" dirty="0"/>
              <a:t> 2015, 43</a:t>
            </a:r>
          </a:p>
          <a:p>
            <a:r>
              <a:rPr lang="de-AT" sz="1800" i="1" dirty="0"/>
              <a:t>Leupold</a:t>
            </a:r>
            <a:r>
              <a:rPr lang="de-AT" sz="1800" dirty="0"/>
              <a:t>, Alternative Finanzierungsformen und Insolvenz, in </a:t>
            </a:r>
            <a:r>
              <a:rPr lang="de-AT" sz="1800" dirty="0" err="1"/>
              <a:t>Konecny</a:t>
            </a:r>
            <a:r>
              <a:rPr lang="de-AT" sz="1800" dirty="0"/>
              <a:t> (</a:t>
            </a:r>
            <a:r>
              <a:rPr lang="de-AT" sz="1800" dirty="0" err="1"/>
              <a:t>Hrsg</a:t>
            </a:r>
            <a:r>
              <a:rPr lang="de-AT" sz="1800" dirty="0"/>
              <a:t>), Insolvenz-Forum 2018 (2019) 45</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36</a:t>
            </a:fld>
            <a:endParaRPr lang="de-AT"/>
          </a:p>
        </p:txBody>
      </p:sp>
    </p:spTree>
    <p:extLst>
      <p:ext uri="{BB962C8B-B14F-4D97-AF65-F5344CB8AC3E}">
        <p14:creationId xmlns:p14="http://schemas.microsoft.com/office/powerpoint/2010/main" val="3514687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6851104" cy="4949600"/>
          </a:xfrm>
        </p:spPr>
        <p:txBody>
          <a:bodyPr>
            <a:normAutofit lnSpcReduction="10000"/>
          </a:bodyPr>
          <a:lstStyle/>
          <a:p>
            <a:endParaRPr lang="de-AT" sz="1600" dirty="0"/>
          </a:p>
          <a:p>
            <a:pPr marL="0" indent="0">
              <a:buNone/>
            </a:pPr>
            <a:endParaRPr lang="de-AT" sz="1600" dirty="0"/>
          </a:p>
          <a:p>
            <a:pPr marL="0" indent="0" algn="ctr">
              <a:buNone/>
            </a:pPr>
            <a:endParaRPr lang="de-AT" sz="2800" b="1" dirty="0"/>
          </a:p>
          <a:p>
            <a:pPr marL="0" indent="0" algn="r">
              <a:buNone/>
            </a:pPr>
            <a:r>
              <a:rPr lang="de-AT" sz="2800" b="1" dirty="0"/>
              <a:t>Vielen Dank für Ihre Aufmerksamkeit !</a:t>
            </a:r>
          </a:p>
          <a:p>
            <a:pPr marL="0" indent="0" algn="ctr">
              <a:buNone/>
            </a:pPr>
            <a:endParaRPr lang="de-AT" sz="2800" b="1" dirty="0"/>
          </a:p>
          <a:p>
            <a:pPr marL="0" indent="0" algn="ctr">
              <a:buNone/>
            </a:pPr>
            <a:endParaRPr lang="de-AT" sz="2800" b="1" dirty="0"/>
          </a:p>
          <a:p>
            <a:pPr marL="0" indent="0" algn="ctr">
              <a:buNone/>
            </a:pPr>
            <a:endParaRPr lang="de-AT" sz="2800" b="1" dirty="0"/>
          </a:p>
          <a:p>
            <a:pPr marL="0" indent="0" algn="r">
              <a:buNone/>
            </a:pPr>
            <a:r>
              <a:rPr lang="de-AT" sz="1400" dirty="0"/>
              <a:t>Dr. Petra Leupold, LL.M. (UCLA)</a:t>
            </a:r>
          </a:p>
          <a:p>
            <a:pPr marL="0" indent="0" algn="r">
              <a:buNone/>
            </a:pPr>
            <a:r>
              <a:rPr lang="de-AT" sz="1400"/>
              <a:t>Director </a:t>
            </a:r>
            <a:r>
              <a:rPr lang="de-AT" sz="1400" dirty="0" err="1"/>
              <a:t>of</a:t>
            </a:r>
            <a:r>
              <a:rPr lang="de-AT" sz="1400" dirty="0"/>
              <a:t> </a:t>
            </a:r>
            <a:r>
              <a:rPr lang="de-AT" sz="1400"/>
              <a:t>VKI Academy, Head of Dep</a:t>
            </a:r>
            <a:r>
              <a:rPr lang="de-AT" sz="1400" dirty="0"/>
              <a:t>. </a:t>
            </a:r>
            <a:r>
              <a:rPr lang="de-AT" sz="1400" dirty="0" err="1"/>
              <a:t>of</a:t>
            </a:r>
            <a:r>
              <a:rPr lang="de-AT" sz="1400" dirty="0"/>
              <a:t> Knowledge Management</a:t>
            </a:r>
          </a:p>
          <a:p>
            <a:pPr marL="0" indent="0" algn="r">
              <a:buNone/>
            </a:pPr>
            <a:r>
              <a:rPr lang="de-AT" sz="1400"/>
              <a:t>Legal Department</a:t>
            </a:r>
            <a:endParaRPr lang="de-AT" sz="1400" dirty="0"/>
          </a:p>
          <a:p>
            <a:pPr marL="0" indent="0" algn="r">
              <a:buNone/>
            </a:pPr>
            <a:r>
              <a:rPr lang="de-AT" sz="1400" dirty="0"/>
              <a:t>Verein für Konsumenteninformation (VKI)</a:t>
            </a:r>
          </a:p>
          <a:p>
            <a:pPr marL="0" indent="0" algn="r">
              <a:lnSpc>
                <a:spcPct val="110000"/>
              </a:lnSpc>
              <a:buNone/>
            </a:pPr>
            <a:r>
              <a:rPr lang="de-AT" sz="1400" dirty="0"/>
              <a:t>Austria, 1060 Vienna, Linke Wienzeile 18</a:t>
            </a:r>
            <a:br>
              <a:rPr lang="de-AT" sz="1400" dirty="0"/>
            </a:br>
            <a:r>
              <a:rPr lang="de-AT" sz="1400" dirty="0"/>
              <a:t>E-Mail: pleupold@vki.at</a:t>
            </a:r>
          </a:p>
          <a:p>
            <a:pPr marL="0" indent="0" algn="r">
              <a:buNone/>
            </a:pPr>
            <a:r>
              <a:rPr lang="de-AT" sz="1400" dirty="0"/>
              <a:t>www.vki-akademie.at </a:t>
            </a:r>
          </a:p>
          <a:p>
            <a:pPr marL="0" indent="0" algn="r">
              <a:buNone/>
            </a:pPr>
            <a:r>
              <a:rPr lang="de-AT" sz="1400" dirty="0"/>
              <a:t>www.verbraucherrecht.at</a:t>
            </a:r>
          </a:p>
          <a:p>
            <a:pPr marL="0" indent="0" algn="r">
              <a:buNone/>
            </a:pPr>
            <a:endParaRPr lang="de-AT"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37</a:t>
            </a:fld>
            <a:endParaRPr lang="de-AT"/>
          </a:p>
        </p:txBody>
      </p:sp>
    </p:spTree>
    <p:extLst>
      <p:ext uri="{BB962C8B-B14F-4D97-AF65-F5344CB8AC3E}">
        <p14:creationId xmlns:p14="http://schemas.microsoft.com/office/powerpoint/2010/main" val="190066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In der Praxis dominieren 2 Modelle: </a:t>
            </a:r>
          </a:p>
          <a:p>
            <a:pPr lvl="1"/>
            <a:r>
              <a:rPr lang="de-AT" sz="2000" dirty="0"/>
              <a:t>qualifizierte Nachrangdarlehen </a:t>
            </a:r>
          </a:p>
          <a:p>
            <a:pPr lvl="1"/>
            <a:r>
              <a:rPr lang="de-AT" sz="2000" dirty="0"/>
              <a:t>(nicht verbriefte) Genussrechte: </a:t>
            </a:r>
            <a:r>
              <a:rPr lang="de-AT" sz="2000" dirty="0" err="1"/>
              <a:t>idR</a:t>
            </a:r>
            <a:r>
              <a:rPr lang="de-AT" sz="2000" dirty="0"/>
              <a:t> bestimmter jährlicher Vorweggewinn zur Ausschüttung, sofern Gewinn erwirtschaftet wird und zusätzliche Gewinnbeteiligung; bei Kündigung nach Mindestlaufzeit Abfindungsbetrag mit Beteiligung an Gewinn, stillen Reserven und Firmenwert</a:t>
            </a:r>
          </a:p>
          <a:p>
            <a:pPr lvl="1"/>
            <a:endParaRPr lang="de-AT"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60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Nachrangdarlehen</a:t>
            </a:r>
          </a:p>
        </p:txBody>
      </p:sp>
      <p:sp>
        <p:nvSpPr>
          <p:cNvPr id="3" name="Inhaltsplatzhalter 2"/>
          <p:cNvSpPr>
            <a:spLocks noGrp="1"/>
          </p:cNvSpPr>
          <p:nvPr>
            <p:ph idx="1"/>
          </p:nvPr>
        </p:nvSpPr>
        <p:spPr>
          <a:xfrm>
            <a:off x="457200" y="1600201"/>
            <a:ext cx="8229600" cy="4949600"/>
          </a:xfrm>
        </p:spPr>
        <p:txBody>
          <a:bodyPr>
            <a:normAutofit/>
          </a:bodyPr>
          <a:lstStyle/>
          <a:p>
            <a:r>
              <a:rPr lang="de-DE" sz="2000"/>
              <a:t>Rechtsgeschäftliche Einordnung:</a:t>
            </a:r>
            <a:endParaRPr lang="de-DE" sz="2000" dirty="0"/>
          </a:p>
          <a:p>
            <a:pPr lvl="1"/>
            <a:r>
              <a:rPr lang="de-DE" sz="2000" dirty="0"/>
              <a:t>Auflösend bedingter Verzicht auf (Befriedigung des) Anspruch(s)</a:t>
            </a:r>
          </a:p>
          <a:p>
            <a:pPr lvl="1"/>
            <a:r>
              <a:rPr lang="de-DE" sz="2000" dirty="0"/>
              <a:t>Vereinbarung bei Begründung der Forderung: Anspruch steht unter aufschiebender Bedingung mit Eintritt von Insolvenz/negativem Eigenkapital/Fehlen von Liquidationsüberschuss, Bilanzgewinn, Krise; auflösend bedingt mit Wegfall dieser Umstände (</a:t>
            </a:r>
            <a:r>
              <a:rPr lang="de-DE" sz="2000" dirty="0" err="1"/>
              <a:t>hA</a:t>
            </a:r>
            <a:r>
              <a:rPr lang="de-DE" sz="2000" dirty="0"/>
              <a:t>)</a:t>
            </a:r>
          </a:p>
          <a:p>
            <a:pPr lvl="1"/>
            <a:r>
              <a:rPr lang="de-DE" sz="2000" dirty="0" err="1"/>
              <a:t>Pactum</a:t>
            </a:r>
            <a:r>
              <a:rPr lang="de-DE" sz="2000" dirty="0"/>
              <a:t> de non </a:t>
            </a:r>
            <a:r>
              <a:rPr lang="de-DE" sz="2000" dirty="0" err="1"/>
              <a:t>petendo</a:t>
            </a:r>
            <a:r>
              <a:rPr lang="de-DE" sz="2000" dirty="0"/>
              <a:t> (eingeschränkter und bedingter Verzicht auf Durchsetzbarkeit)</a:t>
            </a:r>
          </a:p>
          <a:p>
            <a:pPr lvl="1"/>
            <a:r>
              <a:rPr lang="de-DE" sz="2000" dirty="0"/>
              <a:t>Schuldänderung/Novation, Stundung, Vertrag </a:t>
            </a:r>
            <a:r>
              <a:rPr lang="de-DE" sz="2000"/>
              <a:t>sui generis</a:t>
            </a:r>
          </a:p>
          <a:p>
            <a:r>
              <a:rPr lang="de-AT" sz="2000"/>
              <a:t>Hintergrund: nur bei qualifizierter Nachrangigkeit kein konzessionspflichtiges Einlagengeschäft (§ 1 Abs 1 Z 1 öBWG, § 1 Abs 1 KWG) laut Aufsichtspraxis</a:t>
            </a:r>
          </a:p>
          <a:p>
            <a:pPr lvl="1"/>
            <a:endParaRPr lang="de-AT"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393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Nachrangabrede</a:t>
            </a:r>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b="1"/>
              <a:t>Einfach</a:t>
            </a:r>
            <a:endParaRPr lang="de-AT" sz="2000" dirty="0"/>
          </a:p>
          <a:p>
            <a:pPr lvl="1"/>
            <a:r>
              <a:rPr lang="de-AT" sz="2000" dirty="0"/>
              <a:t>Modifikation der Befriedigungsreihenfolge der Gläubiger</a:t>
            </a:r>
          </a:p>
          <a:p>
            <a:pPr lvl="1"/>
            <a:r>
              <a:rPr lang="de-AT" sz="2000" dirty="0"/>
              <a:t>Gläubiger tritt mit seinen Ansprüchen im Rang insofern zurück, als er in der Insolvenz oder Liquidation des Schuldners erst dann befriedigt werden muss, wenn alle nicht nachrangigen Gläubiger befriedigt worden sind</a:t>
            </a:r>
          </a:p>
          <a:p>
            <a:pPr lvl="1"/>
            <a:r>
              <a:rPr lang="de-AT" sz="2000"/>
              <a:t>kein </a:t>
            </a:r>
            <a:r>
              <a:rPr lang="de-AT" sz="2000" dirty="0"/>
              <a:t>Entfall der Passivierungspflicht, Forderung ist insolvenzantragstauglich</a:t>
            </a:r>
          </a:p>
          <a:p>
            <a:r>
              <a:rPr lang="de-AT" sz="2000" b="1"/>
              <a:t>Qualifiziert</a:t>
            </a:r>
            <a:endParaRPr lang="de-AT" sz="2000" dirty="0"/>
          </a:p>
          <a:p>
            <a:pPr lvl="1"/>
            <a:r>
              <a:rPr lang="de-DE" sz="2000" dirty="0"/>
              <a:t>Verbindlichkeit ist für Überschuldungsstatus nicht zu passivieren/ keine Berücksichtigung bei rechnerischer Überschuldung</a:t>
            </a:r>
          </a:p>
          <a:p>
            <a:pPr lvl="1"/>
            <a:r>
              <a:rPr lang="de-DE" sz="2000" dirty="0"/>
              <a:t>Rangrücktritt in und außerhalb der Insolvenz: keine Befriedigung soweit dadurch negatives Eigenkapital bewirkt wird</a:t>
            </a:r>
          </a:p>
          <a:p>
            <a:pPr lvl="1"/>
            <a:r>
              <a:rPr lang="de-DE" sz="2000" dirty="0"/>
              <a:t>Keine Möglichkeit zur Insolvenzantragstellung</a:t>
            </a:r>
          </a:p>
          <a:p>
            <a:pPr marL="457200" lvl="1" indent="0">
              <a:buNone/>
            </a:pPr>
            <a:endParaRPr lang="de-DE"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743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dirty="0"/>
              <a:t>Ausgestaltungen in der Praxis</a:t>
            </a:r>
          </a:p>
        </p:txBody>
      </p:sp>
      <p:sp>
        <p:nvSpPr>
          <p:cNvPr id="3" name="Inhaltsplatzhalter 2"/>
          <p:cNvSpPr>
            <a:spLocks noGrp="1"/>
          </p:cNvSpPr>
          <p:nvPr>
            <p:ph idx="1"/>
          </p:nvPr>
        </p:nvSpPr>
        <p:spPr>
          <a:xfrm>
            <a:off x="457200" y="1600201"/>
            <a:ext cx="8229600" cy="4949600"/>
          </a:xfrm>
        </p:spPr>
        <p:txBody>
          <a:bodyPr>
            <a:normAutofit fontScale="92500" lnSpcReduction="10000"/>
          </a:bodyPr>
          <a:lstStyle/>
          <a:p>
            <a:r>
              <a:rPr lang="de-AT" sz="2200" dirty="0"/>
              <a:t>Nachrangigkeit in der Insolvenz gegenüber nicht nachrangigen Gläubigern</a:t>
            </a:r>
          </a:p>
          <a:p>
            <a:r>
              <a:rPr lang="de-AT" sz="2200" dirty="0"/>
              <a:t>Keine Rückzahlung wenn dadurch Insolvenzgrund herbeigeführt wird</a:t>
            </a:r>
          </a:p>
          <a:p>
            <a:r>
              <a:rPr lang="de-AT" sz="2200" dirty="0"/>
              <a:t>Teilweise auch Sperre bei Vorliegen negativen Eigenkapitals und Beschränkung auf Zahlungen aus ausschüttbaren Gewinnen oder Jahresüberschuss beim DN</a:t>
            </a:r>
          </a:p>
          <a:p>
            <a:r>
              <a:rPr lang="de-AT" sz="2200" dirty="0"/>
              <a:t>Teilweise auch Sperre bei „Zahlungsschwierigkeiten“, „Liquiditätsengpass“, „in der Krise“ (</a:t>
            </a:r>
            <a:r>
              <a:rPr lang="de-AT" sz="2200" dirty="0" err="1"/>
              <a:t>vgl</a:t>
            </a:r>
            <a:r>
              <a:rPr lang="de-AT" sz="2200" dirty="0"/>
              <a:t> § 14 EKEG: Reorganisationsbedarf </a:t>
            </a:r>
            <a:r>
              <a:rPr lang="de-AT" sz="2200" dirty="0" err="1"/>
              <a:t>iSd</a:t>
            </a:r>
            <a:r>
              <a:rPr lang="de-AT" sz="2200" dirty="0"/>
              <a:t> § 1 URG)</a:t>
            </a:r>
          </a:p>
          <a:p>
            <a:r>
              <a:rPr lang="de-AT" sz="2200" dirty="0"/>
              <a:t>Teilweise auch Gleichrangigkeit mit „Einlagenrückgewähransprüchen“ (wohl Liquidationserlös der Gesellschafter)</a:t>
            </a:r>
          </a:p>
          <a:p>
            <a:r>
              <a:rPr lang="de-AT" sz="2200" dirty="0"/>
              <a:t>Weitgehende Gleichstellung mit Gesellschaftern: „Finanzierungsverantwortung“, strikt gewinnabhängige nur aus vorhandenem Jahresüberschuss zu bedienende Ansprüche </a:t>
            </a:r>
          </a:p>
          <a:p>
            <a:r>
              <a:rPr lang="de-AT" sz="2200" dirty="0"/>
              <a:t>Benachteiligung gegenüber Gesellschaftern weil vorhandene Rücklagen und Gewinnvortrag durch Abstellen auf Jahresüberschuss statt auf Bilanzgewinn (für Dividenden an Gesellschafter maßgeblich) nicht berücksichtigt werden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42131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endParaRPr lang="de-AT" sz="2400" b="1" dirty="0"/>
          </a:p>
        </p:txBody>
      </p:sp>
      <p:sp>
        <p:nvSpPr>
          <p:cNvPr id="3" name="Inhaltsplatzhalter 2"/>
          <p:cNvSpPr>
            <a:spLocks noGrp="1"/>
          </p:cNvSpPr>
          <p:nvPr>
            <p:ph idx="1"/>
          </p:nvPr>
        </p:nvSpPr>
        <p:spPr>
          <a:xfrm>
            <a:off x="457200" y="1600201"/>
            <a:ext cx="8229600" cy="4949600"/>
          </a:xfrm>
        </p:spPr>
        <p:txBody>
          <a:bodyPr>
            <a:normAutofit/>
          </a:bodyPr>
          <a:lstStyle/>
          <a:p>
            <a:r>
              <a:rPr lang="de-AT" sz="2000" dirty="0"/>
              <a:t>Laufzeiten sehr unterschiedlich </a:t>
            </a:r>
          </a:p>
          <a:p>
            <a:pPr lvl="1"/>
            <a:r>
              <a:rPr lang="de-AT" sz="2000" dirty="0" err="1"/>
              <a:t>zT</a:t>
            </a:r>
            <a:r>
              <a:rPr lang="de-AT" sz="2000" dirty="0"/>
              <a:t> sehr lange, </a:t>
            </a:r>
            <a:r>
              <a:rPr lang="de-AT" sz="2000" dirty="0" err="1"/>
              <a:t>zB</a:t>
            </a:r>
            <a:r>
              <a:rPr lang="de-AT" sz="2000" dirty="0"/>
              <a:t> 25 Jahre, erstmalige ordentliche Kündigung nach 9 Jahren; pauschalierte Ersatzleistung für Verkürzung der Vertragslaufzeit; </a:t>
            </a:r>
          </a:p>
          <a:p>
            <a:pPr lvl="1"/>
            <a:r>
              <a:rPr lang="de-AT" sz="2000" dirty="0" err="1"/>
              <a:t>zT</a:t>
            </a:r>
            <a:r>
              <a:rPr lang="de-AT" sz="2000" dirty="0"/>
              <a:t> Endfälligkeit aller Zahlungen (</a:t>
            </a:r>
            <a:r>
              <a:rPr lang="de-AT" sz="2000" dirty="0" err="1"/>
              <a:t>inkl</a:t>
            </a:r>
            <a:r>
              <a:rPr lang="de-AT" sz="2000" dirty="0"/>
              <a:t> Zinsen), während Gesellschafter Bilanzgewinne entnehmen können</a:t>
            </a:r>
          </a:p>
          <a:p>
            <a:r>
              <a:rPr lang="de-AT" sz="2000" dirty="0"/>
              <a:t>Verzinsung</a:t>
            </a:r>
          </a:p>
          <a:p>
            <a:pPr lvl="1"/>
            <a:r>
              <a:rPr lang="de-AT" sz="2000" dirty="0"/>
              <a:t>Erfolgsunabhängig (Fixbetrag), erfolgsbezogen (partiarisches Darlehen) oder Kombination</a:t>
            </a:r>
          </a:p>
          <a:p>
            <a:endParaRPr lang="de-AT" sz="1800" dirty="0"/>
          </a:p>
          <a:p>
            <a:pPr marL="0" indent="0">
              <a:buNone/>
            </a:pPr>
            <a:endParaRPr lang="de-AT" sz="2000" dirty="0"/>
          </a:p>
          <a:p>
            <a:pPr lvl="1"/>
            <a:endParaRPr lang="de-AT"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BC8B0C-759A-4DCE-B28B-B6E632B12EDC}" type="slidenum">
              <a:rPr kumimoji="0" lang="de-A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A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5510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851104" cy="1143000"/>
          </a:xfrm>
        </p:spPr>
        <p:txBody>
          <a:bodyPr>
            <a:normAutofit/>
          </a:bodyPr>
          <a:lstStyle/>
          <a:p>
            <a:r>
              <a:rPr lang="de-AT" sz="2400" b="1"/>
              <a:t>Aufsichts</a:t>
            </a:r>
            <a:r>
              <a:rPr lang="de-AT" sz="2400" b="1" dirty="0"/>
              <a:t>r</a:t>
            </a:r>
            <a:r>
              <a:rPr lang="de-AT" sz="2400" b="1"/>
              <a:t>echtsrahmen </a:t>
            </a:r>
            <a:r>
              <a:rPr lang="de-AT" sz="2400" b="1" dirty="0"/>
              <a:t>Österreich</a:t>
            </a:r>
          </a:p>
        </p:txBody>
      </p:sp>
      <p:sp>
        <p:nvSpPr>
          <p:cNvPr id="3" name="Inhaltsplatzhalter 2"/>
          <p:cNvSpPr>
            <a:spLocks noGrp="1"/>
          </p:cNvSpPr>
          <p:nvPr>
            <p:ph idx="1"/>
          </p:nvPr>
        </p:nvSpPr>
        <p:spPr>
          <a:xfrm>
            <a:off x="457200" y="1600201"/>
            <a:ext cx="8229600" cy="4949600"/>
          </a:xfrm>
        </p:spPr>
        <p:txBody>
          <a:bodyPr>
            <a:normAutofit/>
          </a:bodyPr>
          <a:lstStyle/>
          <a:p>
            <a:r>
              <a:rPr lang="de-AT" sz="2200" dirty="0" err="1"/>
              <a:t>AlternativfinanzierungsG</a:t>
            </a:r>
            <a:r>
              <a:rPr lang="de-AT" sz="2200" dirty="0"/>
              <a:t> (</a:t>
            </a:r>
            <a:r>
              <a:rPr lang="de-AT" sz="2200" dirty="0" err="1"/>
              <a:t>AltFG</a:t>
            </a:r>
            <a:r>
              <a:rPr lang="de-AT" sz="2200" dirty="0"/>
              <a:t>) seit 1.9.2015 / Nov 2018 (BGBl I 2018/48)</a:t>
            </a:r>
          </a:p>
          <a:p>
            <a:r>
              <a:rPr lang="de-AT" sz="2200" dirty="0" err="1"/>
              <a:t>AltF-InfoV</a:t>
            </a:r>
            <a:r>
              <a:rPr lang="de-AT" sz="2200" dirty="0"/>
              <a:t> (BGBl II 2018/264): Informationsblatt </a:t>
            </a:r>
            <a:r>
              <a:rPr lang="de-AT" sz="2200" dirty="0" err="1"/>
              <a:t>gem</a:t>
            </a:r>
            <a:r>
              <a:rPr lang="de-AT" sz="2200" dirty="0"/>
              <a:t> § 4 </a:t>
            </a:r>
            <a:r>
              <a:rPr lang="de-AT" sz="2200" dirty="0" err="1"/>
              <a:t>AltFG</a:t>
            </a:r>
            <a:r>
              <a:rPr lang="de-AT" sz="2200" dirty="0"/>
              <a:t> für ab 6.10.2018 veröffentlichte Angebote</a:t>
            </a:r>
          </a:p>
          <a:p>
            <a:r>
              <a:rPr lang="de-AT" sz="2200" dirty="0"/>
              <a:t>Inkrafttreten der Nov mit 21.7. </a:t>
            </a:r>
            <a:r>
              <a:rPr lang="de-AT" sz="2200" dirty="0" err="1"/>
              <a:t>bzw</a:t>
            </a:r>
            <a:r>
              <a:rPr lang="de-AT" sz="2200" dirty="0"/>
              <a:t> 1.8.2018</a:t>
            </a:r>
          </a:p>
          <a:p>
            <a:pPr lvl="1"/>
            <a:r>
              <a:rPr lang="de-AT" sz="1900" dirty="0"/>
              <a:t>Unterscheidung zwischen „Veranlagungen“, „Wertpapieren“ </a:t>
            </a:r>
            <a:r>
              <a:rPr lang="de-AT" sz="1900" dirty="0" err="1"/>
              <a:t>gem</a:t>
            </a:r>
            <a:r>
              <a:rPr lang="de-AT" sz="1900" dirty="0"/>
              <a:t> KMG und „alternativen Finanzinstrumenten“ </a:t>
            </a:r>
            <a:r>
              <a:rPr lang="de-AT" sz="1900" dirty="0" err="1"/>
              <a:t>gem</a:t>
            </a:r>
            <a:r>
              <a:rPr lang="de-AT" sz="1900" dirty="0"/>
              <a:t> </a:t>
            </a:r>
            <a:r>
              <a:rPr lang="de-AT" sz="1900" dirty="0" err="1"/>
              <a:t>AltFG</a:t>
            </a:r>
            <a:r>
              <a:rPr lang="de-AT" sz="1900" dirty="0"/>
              <a:t> entfällt</a:t>
            </a:r>
          </a:p>
          <a:p>
            <a:pPr lvl="1"/>
            <a:r>
              <a:rPr lang="de-AT" sz="1900" dirty="0"/>
              <a:t>Einschränkungen auf bestimmte Emittenten (KMU, operative Tätigkeit und Nicht-Konzessionsträger) entfallen (</a:t>
            </a:r>
            <a:r>
              <a:rPr lang="de-AT" sz="1900" dirty="0" err="1"/>
              <a:t>Begr</a:t>
            </a:r>
            <a:r>
              <a:rPr lang="de-AT" sz="1900" dirty="0"/>
              <a:t>: Komplexität </a:t>
            </a:r>
            <a:r>
              <a:rPr lang="de-AT" sz="1900" dirty="0" err="1"/>
              <a:t>bzgl</a:t>
            </a:r>
            <a:r>
              <a:rPr lang="de-AT" sz="1900" dirty="0"/>
              <a:t> Anwendungsbereich </a:t>
            </a:r>
            <a:r>
              <a:rPr lang="de-AT" sz="1900" dirty="0" err="1"/>
              <a:t>AltFG</a:t>
            </a:r>
            <a:r>
              <a:rPr lang="de-AT" sz="1900" dirty="0"/>
              <a:t>, Strafen </a:t>
            </a:r>
            <a:r>
              <a:rPr lang="de-AT" sz="1900" dirty="0" err="1"/>
              <a:t>gem</a:t>
            </a:r>
            <a:r>
              <a:rPr lang="de-AT" sz="1900" dirty="0"/>
              <a:t> § 15 KMG bei fehlendem </a:t>
            </a:r>
            <a:r>
              <a:rPr lang="de-AT" sz="1900"/>
              <a:t>Prospekt)</a:t>
            </a:r>
            <a:endParaRPr lang="de-AT" sz="1900" dirty="0"/>
          </a:p>
          <a:p>
            <a:pPr lvl="1"/>
            <a:r>
              <a:rPr lang="de-AT" sz="1900"/>
              <a:t>Neue Schwellenwerte</a:t>
            </a:r>
            <a:endParaRPr lang="de-AT" sz="1900" dirty="0"/>
          </a:p>
          <a:p>
            <a:pPr lvl="1"/>
            <a:endParaRPr lang="de-AT" sz="1800" dirty="0"/>
          </a:p>
          <a:p>
            <a:endParaRPr lang="de-AT" sz="2400" dirty="0"/>
          </a:p>
          <a:p>
            <a:pPr marL="0" indent="0">
              <a:buNone/>
            </a:pPr>
            <a:endParaRPr lang="de-AT"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81" y="5949280"/>
            <a:ext cx="5429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247022"/>
            <a:ext cx="1686526" cy="733706"/>
          </a:xfrm>
          <a:prstGeom prst="rect">
            <a:avLst/>
          </a:prstGeom>
        </p:spPr>
      </p:pic>
      <p:sp>
        <p:nvSpPr>
          <p:cNvPr id="4" name="Foliennummernplatzhalter 3"/>
          <p:cNvSpPr>
            <a:spLocks noGrp="1"/>
          </p:cNvSpPr>
          <p:nvPr>
            <p:ph type="sldNum" sz="quarter" idx="12"/>
          </p:nvPr>
        </p:nvSpPr>
        <p:spPr/>
        <p:txBody>
          <a:bodyPr/>
          <a:lstStyle/>
          <a:p>
            <a:fld id="{1FBC8B0C-759A-4DCE-B28B-B6E632B12EDC}" type="slidenum">
              <a:rPr lang="de-AT" smtClean="0"/>
              <a:t>9</a:t>
            </a:fld>
            <a:endParaRPr lang="de-AT" dirty="0"/>
          </a:p>
        </p:txBody>
      </p:sp>
    </p:spTree>
    <p:extLst>
      <p:ext uri="{BB962C8B-B14F-4D97-AF65-F5344CB8AC3E}">
        <p14:creationId xmlns:p14="http://schemas.microsoft.com/office/powerpoint/2010/main" val="276599311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3694</Words>
  <Application>Microsoft Office PowerPoint</Application>
  <PresentationFormat>On-screen Show (4:3)</PresentationFormat>
  <Paragraphs>292</Paragraphs>
  <Slides>37</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Larissa</vt:lpstr>
      <vt:lpstr>Nachrangdarlehen und AGB-Kontrolle – Grundlagen und aktuelle Judikatur im Spannungsfeld von Finanzierung und Verbraucherschutz</vt:lpstr>
      <vt:lpstr>Agenda</vt:lpstr>
      <vt:lpstr>Praktische Bedeutung / Crowdinvesting</vt:lpstr>
      <vt:lpstr>PowerPoint Presentation</vt:lpstr>
      <vt:lpstr>Nachrangdarlehen</vt:lpstr>
      <vt:lpstr>Nachrangabrede</vt:lpstr>
      <vt:lpstr>Ausgestaltungen in der Praxis</vt:lpstr>
      <vt:lpstr>PowerPoint Presentation</vt:lpstr>
      <vt:lpstr>Aufsichtsrechtsrahmen Österreich</vt:lpstr>
      <vt:lpstr>AGB-Kontrolle</vt:lpstr>
      <vt:lpstr>Inhaltskontrolle</vt:lpstr>
      <vt:lpstr>PowerPoint Presentation</vt:lpstr>
      <vt:lpstr>Inhaltskontrolle</vt:lpstr>
      <vt:lpstr>OGH-Entscheidung</vt:lpstr>
      <vt:lpstr>PowerPoint Presentation</vt:lpstr>
      <vt:lpstr>PowerPoint Presentation</vt:lpstr>
      <vt:lpstr>BGH-Judikatur</vt:lpstr>
      <vt:lpstr>BGH-Judikatur</vt:lpstr>
      <vt:lpstr>BGH-Judikatur</vt:lpstr>
      <vt:lpstr>Meinungsstand / Kritik</vt:lpstr>
      <vt:lpstr>Meinungsstand / Kritik</vt:lpstr>
      <vt:lpstr>Gröbliche / unangemessene Benachteiligung? </vt:lpstr>
      <vt:lpstr>Gröbliche / unangemessene Benachteiligung? </vt:lpstr>
      <vt:lpstr>Gröbliche / unangemessene Benachteiligung? </vt:lpstr>
      <vt:lpstr>Gröbliche / unangemessene Benachteiligung? </vt:lpstr>
      <vt:lpstr>Transparenzgebot</vt:lpstr>
      <vt:lpstr>Transparenzgebot</vt:lpstr>
      <vt:lpstr>Transparenzgebot</vt:lpstr>
      <vt:lpstr>Transparenzgebot</vt:lpstr>
      <vt:lpstr>Rechtsfolgen im Individualverhältnis </vt:lpstr>
      <vt:lpstr>Rechtsfolgen im Individualverhältnis </vt:lpstr>
      <vt:lpstr>Rechtsfolgen im Individualverhältnis </vt:lpstr>
      <vt:lpstr>Rechtsfolgen im Individualverhältnis </vt:lpstr>
      <vt:lpstr>Rechtsfolgen im Individualverhältnis </vt:lpstr>
      <vt:lpstr>Rechtsfolgen im Individualverhältnis </vt:lpstr>
      <vt:lpstr>Literatur (Auswahl Ö)</vt:lpstr>
      <vt:lpstr>PowerPoint Presentation</vt:lpstr>
    </vt:vector>
  </TitlesOfParts>
  <Company>VKI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Kolba Peter</dc:creator>
  <cp:lastModifiedBy>Petra Leupold</cp:lastModifiedBy>
  <cp:revision>827</cp:revision>
  <cp:lastPrinted>2018-11-15T22:37:05Z</cp:lastPrinted>
  <dcterms:created xsi:type="dcterms:W3CDTF">2016-01-07T12:32:21Z</dcterms:created>
  <dcterms:modified xsi:type="dcterms:W3CDTF">2019-09-23T23:35:53Z</dcterms:modified>
</cp:coreProperties>
</file>